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720" r:id="rId2"/>
  </p:sldMasterIdLst>
  <p:notesMasterIdLst>
    <p:notesMasterId r:id="rId31"/>
  </p:notesMasterIdLst>
  <p:sldIdLst>
    <p:sldId id="2147479556" r:id="rId3"/>
    <p:sldId id="1490" r:id="rId4"/>
    <p:sldId id="2147483295" r:id="rId5"/>
    <p:sldId id="2147483296" r:id="rId6"/>
    <p:sldId id="2147483432" r:id="rId7"/>
    <p:sldId id="2147483433" r:id="rId8"/>
    <p:sldId id="2147483434" r:id="rId9"/>
    <p:sldId id="2147483450" r:id="rId10"/>
    <p:sldId id="2147483435" r:id="rId11"/>
    <p:sldId id="2147483436" r:id="rId12"/>
    <p:sldId id="2147483437" r:id="rId13"/>
    <p:sldId id="2147483438" r:id="rId14"/>
    <p:sldId id="2147483440" r:id="rId15"/>
    <p:sldId id="2147483297" r:id="rId16"/>
    <p:sldId id="2147483455" r:id="rId17"/>
    <p:sldId id="2147483443" r:id="rId18"/>
    <p:sldId id="2147483439" r:id="rId19"/>
    <p:sldId id="2147483446" r:id="rId20"/>
    <p:sldId id="2147483449" r:id="rId21"/>
    <p:sldId id="2147483451" r:id="rId22"/>
    <p:sldId id="2147483452" r:id="rId23"/>
    <p:sldId id="2147483448" r:id="rId24"/>
    <p:sldId id="2147483453" r:id="rId25"/>
    <p:sldId id="2147483447" r:id="rId26"/>
    <p:sldId id="2147483454" r:id="rId27"/>
    <p:sldId id="2147482642" r:id="rId28"/>
    <p:sldId id="271" r:id="rId29"/>
    <p:sldId id="214748264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5F906D1-9FA6-44D7-A316-014C16738027}">
          <p14:sldIdLst>
            <p14:sldId id="2147479556"/>
            <p14:sldId id="1490"/>
            <p14:sldId id="2147483295"/>
          </p14:sldIdLst>
        </p14:section>
        <p14:section name="Copilot AI Orchestration" id="{3EA35D71-6BD6-4A47-B092-56CCE839DDA0}">
          <p14:sldIdLst>
            <p14:sldId id="2147483296"/>
          </p14:sldIdLst>
        </p14:section>
        <p14:section name="Declarative agent" id="{64D725EB-B595-4AA4-AD38-A8A5279057EB}">
          <p14:sldIdLst>
            <p14:sldId id="2147483432"/>
            <p14:sldId id="2147483433"/>
            <p14:sldId id="2147483434"/>
            <p14:sldId id="2147483450"/>
            <p14:sldId id="2147483435"/>
            <p14:sldId id="2147483436"/>
            <p14:sldId id="2147483437"/>
            <p14:sldId id="2147483438"/>
            <p14:sldId id="2147483440"/>
          </p14:sldIdLst>
        </p14:section>
        <p14:section name="API Plugin" id="{3B998D39-1EDD-4E54-A158-CB0545A406EF}">
          <p14:sldIdLst>
            <p14:sldId id="2147483297"/>
            <p14:sldId id="2147483455"/>
            <p14:sldId id="2147483443"/>
            <p14:sldId id="2147483439"/>
            <p14:sldId id="2147483446"/>
            <p14:sldId id="2147483449"/>
            <p14:sldId id="2147483451"/>
            <p14:sldId id="2147483452"/>
            <p14:sldId id="2147483448"/>
            <p14:sldId id="2147483453"/>
            <p14:sldId id="2147483447"/>
            <p14:sldId id="2147483454"/>
            <p14:sldId id="2147482642"/>
            <p14:sldId id="271"/>
          </p14:sldIdLst>
        </p14:section>
        <p14:section name="Wrap-up" id="{D5A91886-11ED-4921-9EC4-4CCF28C5B262}">
          <p14:sldIdLst>
            <p14:sldId id="21474826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532"/>
    <a:srgbClr val="000000"/>
    <a:srgbClr val="29B3F7"/>
    <a:srgbClr val="53B470"/>
    <a:srgbClr val="1296EA"/>
    <a:srgbClr val="FA9563"/>
    <a:srgbClr val="FF7845"/>
    <a:srgbClr val="F35F86"/>
    <a:srgbClr val="C382FA"/>
    <a:srgbClr val="A053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1553F5-211D-4DFC-998B-577F9BF5CC30}" v="3" dt="2024-09-27T16:11:20.388"/>
    <p1510:client id="{5A34605C-EC2A-4A31-95B2-CB1676E12FFF}" v="4" dt="2024-09-27T16:03:36.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702" autoAdjust="0"/>
  </p:normalViewPr>
  <p:slideViewPr>
    <p:cSldViewPr snapToGrid="0">
      <p:cViewPr varScale="1">
        <p:scale>
          <a:sx n="108" d="100"/>
          <a:sy n="108" d="100"/>
        </p:scale>
        <p:origin x="372"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ustomXml" Target="../customXml/item3.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38" Type="http://schemas.openxmlformats.org/officeDocument/2006/relationships/customXml" Target="../customXml/item2.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37" Type="http://schemas.openxmlformats.org/officeDocument/2006/relationships/customXml" Target="../customXml/item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3FDBA-C8A3-4EB5-BCF6-8F9E55548CE9}"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C191A-09E7-4A6E-B0D6-B2651D702035}" type="slidenum">
              <a:rPr lang="en-US" smtClean="0"/>
              <a:t>‹#›</a:t>
            </a:fld>
            <a:endParaRPr lang="en-US"/>
          </a:p>
        </p:txBody>
      </p:sp>
    </p:spTree>
    <p:extLst>
      <p:ext uri="{BB962C8B-B14F-4D97-AF65-F5344CB8AC3E}">
        <p14:creationId xmlns:p14="http://schemas.microsoft.com/office/powerpoint/2010/main" val="24049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you will learn about Declarative Agents for Microsoft 365 Copilot.</a:t>
            </a:r>
          </a:p>
          <a:p>
            <a:r>
              <a:rPr lang="en-US" dirty="0"/>
              <a:t>I’ll show you how to use simple natural language instructions to control your agent’s behavior and how to connect data from </a:t>
            </a:r>
            <a:r>
              <a:rPr lang="en-US" dirty="0" err="1"/>
              <a:t>Sharepoint</a:t>
            </a:r>
            <a:r>
              <a:rPr lang="en-US" dirty="0"/>
              <a:t> and Graph connectors.</a:t>
            </a:r>
          </a:p>
          <a:p>
            <a:r>
              <a:rPr lang="en-US" dirty="0"/>
              <a:t>I’ll also show you how to set up an API plugin so your agent call a standard REST API to perform actions on an external application.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9/27/2024 12:11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 are the instructions. You can see it explains how to address the user, where to look for information, and how to keep score. There’s no code here, so practice your best prompt engineering skills to make an effective agent.</a:t>
            </a:r>
          </a:p>
        </p:txBody>
      </p:sp>
      <p:sp>
        <p:nvSpPr>
          <p:cNvPr id="4" name="Slide Number Placeholder 3"/>
          <p:cNvSpPr>
            <a:spLocks noGrp="1"/>
          </p:cNvSpPr>
          <p:nvPr>
            <p:ph type="sldNum" sz="quarter" idx="5"/>
          </p:nvPr>
        </p:nvSpPr>
        <p:spPr/>
        <p:txBody>
          <a:bodyPr/>
          <a:lstStyle/>
          <a:p>
            <a:fld id="{4F1C191A-09E7-4A6E-B0D6-B2651D702035}" type="slidenum">
              <a:rPr lang="en-US" smtClean="0"/>
              <a:t>11</a:t>
            </a:fld>
            <a:endParaRPr lang="en-US"/>
          </a:p>
        </p:txBody>
      </p:sp>
    </p:spTree>
    <p:extLst>
      <p:ext uri="{BB962C8B-B14F-4D97-AF65-F5344CB8AC3E}">
        <p14:creationId xmlns:p14="http://schemas.microsoft.com/office/powerpoint/2010/main" val="999952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here’s what’s in the final application package.</a:t>
            </a:r>
          </a:p>
          <a:p>
            <a:r>
              <a:rPr lang="en-US" dirty="0"/>
              <a:t>Teams Toolkit will create and install one for you, but you could use a text editor and any Zip archive program to make one.</a:t>
            </a:r>
          </a:p>
          <a:p>
            <a:r>
              <a:rPr lang="en-US" dirty="0"/>
              <a:t>These packages can be installed into the Microsoft 365 enterprise app catalog, sold in the </a:t>
            </a:r>
            <a:r>
              <a:rPr lang="en-US" dirty="0" err="1"/>
              <a:t>Microsofft</a:t>
            </a:r>
            <a:r>
              <a:rPr lang="en-US" dirty="0"/>
              <a:t> 365 app store, or uploaded by users if they have permission.</a:t>
            </a:r>
          </a:p>
        </p:txBody>
      </p:sp>
      <p:sp>
        <p:nvSpPr>
          <p:cNvPr id="4" name="Slide Number Placeholder 3"/>
          <p:cNvSpPr>
            <a:spLocks noGrp="1"/>
          </p:cNvSpPr>
          <p:nvPr>
            <p:ph type="sldNum" sz="quarter" idx="5"/>
          </p:nvPr>
        </p:nvSpPr>
        <p:spPr/>
        <p:txBody>
          <a:bodyPr/>
          <a:lstStyle/>
          <a:p>
            <a:fld id="{4F1C191A-09E7-4A6E-B0D6-B2651D702035}" type="slidenum">
              <a:rPr lang="en-US" smtClean="0"/>
              <a:t>12</a:t>
            </a:fld>
            <a:endParaRPr lang="en-US"/>
          </a:p>
        </p:txBody>
      </p:sp>
    </p:spTree>
    <p:extLst>
      <p:ext uri="{BB962C8B-B14F-4D97-AF65-F5344CB8AC3E}">
        <p14:creationId xmlns:p14="http://schemas.microsoft.com/office/powerpoint/2010/main" val="571795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Capabilities are a available in declarative agents to add </a:t>
            </a:r>
            <a:r>
              <a:rPr lang="en-US" i="1" dirty="0"/>
              <a:t>knowledge.</a:t>
            </a:r>
            <a:r>
              <a:rPr lang="en-US" i="0" dirty="0"/>
              <a:t> You saw an example of SharePoint and OneDrive; declarative agents also support Graph connectors and external web sites.</a:t>
            </a:r>
          </a:p>
          <a:p>
            <a:r>
              <a:rPr lang="en-US" i="0" dirty="0"/>
              <a:t>And then there are “actions” – API plugins that allow Copilot to call an external API.</a:t>
            </a:r>
          </a:p>
          <a:p>
            <a:endParaRPr lang="en-US" i="0" dirty="0"/>
          </a:p>
          <a:p>
            <a:r>
              <a:rPr lang="en-US" i="0" dirty="0"/>
              <a:t>That’s the next topic</a:t>
            </a:r>
          </a:p>
        </p:txBody>
      </p:sp>
      <p:sp>
        <p:nvSpPr>
          <p:cNvPr id="4" name="Slide Number Placeholder 3"/>
          <p:cNvSpPr>
            <a:spLocks noGrp="1"/>
          </p:cNvSpPr>
          <p:nvPr>
            <p:ph type="sldNum" sz="quarter" idx="5"/>
          </p:nvPr>
        </p:nvSpPr>
        <p:spPr/>
        <p:txBody>
          <a:bodyPr/>
          <a:lstStyle/>
          <a:p>
            <a:fld id="{4F1C191A-09E7-4A6E-B0D6-B2651D702035}" type="slidenum">
              <a:rPr lang="en-US" smtClean="0"/>
              <a:t>13</a:t>
            </a:fld>
            <a:endParaRPr lang="en-US"/>
          </a:p>
        </p:txBody>
      </p:sp>
    </p:spTree>
    <p:extLst>
      <p:ext uri="{BB962C8B-B14F-4D97-AF65-F5344CB8AC3E}">
        <p14:creationId xmlns:p14="http://schemas.microsoft.com/office/powerpoint/2010/main" val="1173152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BD8E1-E9EC-8A6C-E651-B092F9B7F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375BD-D07A-D227-CAAA-81B7334927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DB073-1364-28CC-C7A0-5E50B69BFF24}"/>
              </a:ext>
            </a:extLst>
          </p:cNvPr>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Graph connectors </a:t>
            </a:r>
            <a:r>
              <a:rPr lang="en-US" b="0" i="0" dirty="0">
                <a:solidFill>
                  <a:srgbClr val="161616"/>
                </a:solidFill>
                <a:effectLst/>
                <a:latin typeface="Segoe UI" panose="020B0502040204020203" pitchFamily="34" charset="0"/>
              </a:rPr>
              <a:t>work by injecting external data into the Microsoft Graph, where it can be used in enterprise search and in Copilot.</a:t>
            </a:r>
          </a:p>
          <a:p>
            <a:pPr algn="l"/>
            <a:r>
              <a:rPr lang="en-US" b="0" i="0" dirty="0">
                <a:solidFill>
                  <a:srgbClr val="161616"/>
                </a:solidFill>
                <a:effectLst/>
                <a:latin typeface="Segoe UI" panose="020B0502040204020203" pitchFamily="34" charset="0"/>
              </a:rPr>
              <a:t>This data is placed in the semantic index and accessed along with other Graph grounding data, so it’s quick and takes advantage of semantic matching, but it’s not real time.</a:t>
            </a:r>
          </a:p>
          <a:p>
            <a:pPr algn="l"/>
            <a:endParaRPr lang="en-US" b="0"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API Plugins</a:t>
            </a:r>
            <a:r>
              <a:rPr lang="en-US" b="0" i="0" dirty="0">
                <a:solidFill>
                  <a:srgbClr val="161616"/>
                </a:solidFill>
                <a:effectLst/>
                <a:latin typeface="Segoe UI" panose="020B0502040204020203" pitchFamily="34" charset="0"/>
              </a:rPr>
              <a:t> teach Copilot to call a REST API on behalf of the user. This is an example of the “RAG” pattern, but Microsoft 365 Copilot is doing all the Retrieval, Augmentation, and Generation for you. </a:t>
            </a:r>
            <a:br>
              <a:rPr lang="en-US" b="0" i="0" dirty="0">
                <a:solidFill>
                  <a:srgbClr val="161616"/>
                </a:solidFill>
                <a:effectLst/>
                <a:latin typeface="Segoe UI" panose="020B0502040204020203" pitchFamily="34" charset="0"/>
              </a:rPr>
            </a:br>
            <a:r>
              <a:rPr lang="en-US" b="0" i="0" dirty="0">
                <a:solidFill>
                  <a:srgbClr val="161616"/>
                </a:solidFill>
                <a:effectLst/>
                <a:latin typeface="Segoe UI" panose="020B0502040204020203" pitchFamily="34" charset="0"/>
              </a:rPr>
              <a:t>The API is called in real time, and it can include POST requests to take action or update data.</a:t>
            </a:r>
            <a:br>
              <a:rPr lang="en-US" b="0" i="0" dirty="0">
                <a:solidFill>
                  <a:srgbClr val="161616"/>
                </a:solidFill>
                <a:effectLst/>
                <a:latin typeface="Segoe UI" panose="020B0502040204020203" pitchFamily="34" charset="0"/>
              </a:rPr>
            </a:br>
            <a:r>
              <a:rPr lang="en-US" b="0" i="0" dirty="0">
                <a:solidFill>
                  <a:srgbClr val="161616"/>
                </a:solidFill>
                <a:effectLst/>
                <a:latin typeface="Segoe UI" panose="020B0502040204020203" pitchFamily="34" charset="0"/>
              </a:rPr>
              <a:t>Let me show you an example of a declarative agent that uses an API plugin.</a:t>
            </a:r>
            <a:br>
              <a:rPr lang="en-US" b="1" i="0" dirty="0">
                <a:solidFill>
                  <a:srgbClr val="161616"/>
                </a:solidFill>
                <a:effectLst/>
                <a:latin typeface="Segoe UI" panose="020B0502040204020203" pitchFamily="34" charset="0"/>
              </a:rPr>
            </a:br>
            <a:endParaRPr lang="en-US" dirty="0"/>
          </a:p>
        </p:txBody>
      </p:sp>
      <p:sp>
        <p:nvSpPr>
          <p:cNvPr id="4" name="Header Placeholder 3">
            <a:extLst>
              <a:ext uri="{FF2B5EF4-FFF2-40B4-BE49-F238E27FC236}">
                <a16:creationId xmlns:a16="http://schemas.microsoft.com/office/drawing/2014/main" id="{05D85EBA-1455-C569-B7DC-B587D699DF4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4E08685-BBC7-E92C-E19B-6B220357A5E2}"/>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A223A8D-5C0F-2EF5-D840-B6F435A4325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12:11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C7EA008-8B74-E0CC-BAF3-4A52CE4269C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44249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9D249-944B-F3D0-76D6-A0914294F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8956E2-C84F-A4D6-CC8C-08DF46BDD3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31A5-B25A-065F-29D8-CB90FE69B9D2}"/>
              </a:ext>
            </a:extLst>
          </p:cNvPr>
          <p:cNvSpPr>
            <a:spLocks noGrp="1"/>
          </p:cNvSpPr>
          <p:nvPr>
            <p:ph type="body" idx="1"/>
          </p:nvPr>
        </p:nvSpPr>
        <p:spPr/>
        <p:txBody>
          <a:bodyPr/>
          <a:lstStyle/>
          <a:p>
            <a:pPr marL="0" indent="0">
              <a:buNone/>
            </a:pPr>
            <a:r>
              <a:rPr lang="en-US" dirty="0"/>
              <a:t>Before I show you the declarative agent, however, let me show you the underlying API so you can understand what’s going on.</a:t>
            </a:r>
          </a:p>
        </p:txBody>
      </p:sp>
      <p:sp>
        <p:nvSpPr>
          <p:cNvPr id="4" name="Header Placeholder 3">
            <a:extLst>
              <a:ext uri="{FF2B5EF4-FFF2-40B4-BE49-F238E27FC236}">
                <a16:creationId xmlns:a16="http://schemas.microsoft.com/office/drawing/2014/main" id="{2DC65B65-66EC-EE14-D1FD-696D1839F94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ADD69D-F871-2417-BF1E-31C146FBA7B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0DB527-597B-F225-04FA-C8C1884A55F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1008C13-DBE9-1925-2C02-340B4D7EA55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6627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C4E0-2AAA-F19A-88CD-ABC995F30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9F9DE2-75A5-314F-B7D4-8E248C095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0809BF-149F-9684-93A3-F12DEE675D99}"/>
              </a:ext>
            </a:extLst>
          </p:cNvPr>
          <p:cNvSpPr>
            <a:spLocks noGrp="1"/>
          </p:cNvSpPr>
          <p:nvPr>
            <p:ph type="body" idx="1"/>
          </p:nvPr>
        </p:nvSpPr>
        <p:spPr/>
        <p:txBody>
          <a:bodyPr/>
          <a:lstStyle/>
          <a:p>
            <a:pPr marL="0" indent="0">
              <a:buNone/>
            </a:pPr>
            <a:endParaRPr lang="en-US" dirty="0"/>
          </a:p>
        </p:txBody>
      </p:sp>
      <p:sp>
        <p:nvSpPr>
          <p:cNvPr id="4" name="Header Placeholder 3">
            <a:extLst>
              <a:ext uri="{FF2B5EF4-FFF2-40B4-BE49-F238E27FC236}">
                <a16:creationId xmlns:a16="http://schemas.microsoft.com/office/drawing/2014/main" id="{E4C81715-9E3B-EDD5-0DF1-1DDDF05A8D3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6C3CCEA-5253-6BA7-E6C8-7375D6449D7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46E8A8F-42D2-19B7-C423-F1C0AF949E7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71D06E7-0941-BD09-2FB4-96D23AFF5D7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0388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app package with the API plugin included.</a:t>
            </a:r>
          </a:p>
          <a:p>
            <a:r>
              <a:rPr lang="en-US" dirty="0"/>
              <a:t>Notice there are 2 more files, one JSON file for the plugin and a standard </a:t>
            </a:r>
            <a:r>
              <a:rPr lang="en-US" dirty="0" err="1"/>
              <a:t>OpenAPI</a:t>
            </a:r>
            <a:r>
              <a:rPr lang="en-US" dirty="0"/>
              <a:t> definition (sometimes called a “swagger” or “OAS”)</a:t>
            </a:r>
          </a:p>
          <a:p>
            <a:br>
              <a:rPr lang="en-US" dirty="0"/>
            </a:br>
            <a:r>
              <a:rPr lang="en-US" dirty="0"/>
              <a:t>Let’s have a look into those files.</a:t>
            </a:r>
          </a:p>
        </p:txBody>
      </p:sp>
      <p:sp>
        <p:nvSpPr>
          <p:cNvPr id="4" name="Slide Number Placeholder 3"/>
          <p:cNvSpPr>
            <a:spLocks noGrp="1"/>
          </p:cNvSpPr>
          <p:nvPr>
            <p:ph type="sldNum" sz="quarter" idx="5"/>
          </p:nvPr>
        </p:nvSpPr>
        <p:spPr/>
        <p:txBody>
          <a:bodyPr/>
          <a:lstStyle/>
          <a:p>
            <a:fld id="{4F1C191A-09E7-4A6E-B0D6-B2651D702035}" type="slidenum">
              <a:rPr lang="en-US" smtClean="0"/>
              <a:t>17</a:t>
            </a:fld>
            <a:endParaRPr lang="en-US"/>
          </a:p>
        </p:txBody>
      </p:sp>
    </p:spTree>
    <p:extLst>
      <p:ext uri="{BB962C8B-B14F-4D97-AF65-F5344CB8AC3E}">
        <p14:creationId xmlns:p14="http://schemas.microsoft.com/office/powerpoint/2010/main" val="3491642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here is the declarative agent. The instructions are in-line this time, and an action is there with a reference to the </a:t>
            </a:r>
            <a:r>
              <a:rPr lang="en-US" dirty="0" err="1"/>
              <a:t>plugin.json</a:t>
            </a:r>
            <a:r>
              <a:rPr lang="en-US" dirty="0"/>
              <a:t> file.</a:t>
            </a:r>
          </a:p>
        </p:txBody>
      </p:sp>
      <p:sp>
        <p:nvSpPr>
          <p:cNvPr id="4" name="Slide Number Placeholder 3"/>
          <p:cNvSpPr>
            <a:spLocks noGrp="1"/>
          </p:cNvSpPr>
          <p:nvPr>
            <p:ph type="sldNum" sz="quarter" idx="5"/>
          </p:nvPr>
        </p:nvSpPr>
        <p:spPr/>
        <p:txBody>
          <a:bodyPr/>
          <a:lstStyle/>
          <a:p>
            <a:fld id="{4F1C191A-09E7-4A6E-B0D6-B2651D702035}" type="slidenum">
              <a:rPr lang="en-US" smtClean="0"/>
              <a:t>18</a:t>
            </a:fld>
            <a:endParaRPr lang="en-US"/>
          </a:p>
        </p:txBody>
      </p:sp>
    </p:spTree>
    <p:extLst>
      <p:ext uri="{BB962C8B-B14F-4D97-AF65-F5344CB8AC3E}">
        <p14:creationId xmlns:p14="http://schemas.microsoft.com/office/powerpoint/2010/main" val="2196003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plugin.json</a:t>
            </a:r>
            <a:r>
              <a:rPr lang="en-US" dirty="0"/>
              <a:t> file. It contains everything Copilot needs to know about the API that isn’t in the Swagger file.</a:t>
            </a:r>
          </a:p>
          <a:p>
            <a:r>
              <a:rPr lang="en-US" dirty="0"/>
              <a:t>It breaks the API down into “functions” that share a common URL path and result set. The description is important to let Copilot know what each function does and when to use it.</a:t>
            </a:r>
          </a:p>
        </p:txBody>
      </p:sp>
      <p:sp>
        <p:nvSpPr>
          <p:cNvPr id="4" name="Slide Number Placeholder 3"/>
          <p:cNvSpPr>
            <a:spLocks noGrp="1"/>
          </p:cNvSpPr>
          <p:nvPr>
            <p:ph type="sldNum" sz="quarter" idx="5"/>
          </p:nvPr>
        </p:nvSpPr>
        <p:spPr/>
        <p:txBody>
          <a:bodyPr/>
          <a:lstStyle/>
          <a:p>
            <a:fld id="{4F1C191A-09E7-4A6E-B0D6-B2651D702035}" type="slidenum">
              <a:rPr lang="en-US" smtClean="0"/>
              <a:t>19</a:t>
            </a:fld>
            <a:endParaRPr lang="en-US"/>
          </a:p>
        </p:txBody>
      </p:sp>
    </p:spTree>
    <p:extLst>
      <p:ext uri="{BB962C8B-B14F-4D97-AF65-F5344CB8AC3E}">
        <p14:creationId xmlns:p14="http://schemas.microsoft.com/office/powerpoint/2010/main" val="1809043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response semantics tell Copilot where to look in the result for the entity that was returned …</a:t>
            </a:r>
          </a:p>
        </p:txBody>
      </p:sp>
      <p:sp>
        <p:nvSpPr>
          <p:cNvPr id="4" name="Slide Number Placeholder 3"/>
          <p:cNvSpPr>
            <a:spLocks noGrp="1"/>
          </p:cNvSpPr>
          <p:nvPr>
            <p:ph type="sldNum" sz="quarter" idx="5"/>
          </p:nvPr>
        </p:nvSpPr>
        <p:spPr/>
        <p:txBody>
          <a:bodyPr/>
          <a:lstStyle/>
          <a:p>
            <a:fld id="{4F1C191A-09E7-4A6E-B0D6-B2651D702035}" type="slidenum">
              <a:rPr lang="en-US" smtClean="0"/>
              <a:t>20</a:t>
            </a:fld>
            <a:endParaRPr lang="en-US"/>
          </a:p>
        </p:txBody>
      </p:sp>
    </p:spTree>
    <p:extLst>
      <p:ext uri="{BB962C8B-B14F-4D97-AF65-F5344CB8AC3E}">
        <p14:creationId xmlns:p14="http://schemas.microsoft.com/office/powerpoint/2010/main" val="1851168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start building declarative agents, let’s take a step back and discuss how Copilot orchestration works, and get an idea what’s going on behind the scenes to bring your declarative agent to life.</a:t>
            </a:r>
          </a:p>
        </p:txBody>
      </p:sp>
      <p:sp>
        <p:nvSpPr>
          <p:cNvPr id="4" name="Slide Number Placeholder 3"/>
          <p:cNvSpPr>
            <a:spLocks noGrp="1"/>
          </p:cNvSpPr>
          <p:nvPr>
            <p:ph type="sldNum" sz="quarter" idx="5"/>
          </p:nvPr>
        </p:nvSpPr>
        <p:spPr/>
        <p:txBody>
          <a:bodyPr/>
          <a:lstStyle/>
          <a:p>
            <a:fld id="{377A4A14-BED5-4093-A366-2B32FC7F81B6}" type="slidenum">
              <a:rPr lang="en-US" smtClean="0"/>
              <a:t>3</a:t>
            </a:fld>
            <a:endParaRPr lang="en-US"/>
          </a:p>
        </p:txBody>
      </p:sp>
    </p:spTree>
    <p:extLst>
      <p:ext uri="{BB962C8B-B14F-4D97-AF65-F5344CB8AC3E}">
        <p14:creationId xmlns:p14="http://schemas.microsoft.com/office/powerpoint/2010/main" val="1632256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 static adaptive card template is included which lets Copilot know how to display an adaptive card for the entity.</a:t>
            </a:r>
          </a:p>
          <a:p>
            <a:r>
              <a:rPr lang="en-US" dirty="0"/>
              <a:t>See https://adaptivecards.io for more information on adaptive cards, which are used throughout Microsoft 365 and other apps.</a:t>
            </a:r>
          </a:p>
          <a:p>
            <a:r>
              <a:rPr lang="en-US" dirty="0"/>
              <a:t>Notice that there are data binding expressions in the adaptive card template to allow it to bind to JSON in the HTTP response body.</a:t>
            </a:r>
          </a:p>
        </p:txBody>
      </p:sp>
      <p:sp>
        <p:nvSpPr>
          <p:cNvPr id="4" name="Slide Number Placeholder 3"/>
          <p:cNvSpPr>
            <a:spLocks noGrp="1"/>
          </p:cNvSpPr>
          <p:nvPr>
            <p:ph type="sldNum" sz="quarter" idx="5"/>
          </p:nvPr>
        </p:nvSpPr>
        <p:spPr/>
        <p:txBody>
          <a:bodyPr/>
          <a:lstStyle/>
          <a:p>
            <a:fld id="{4F1C191A-09E7-4A6E-B0D6-B2651D702035}" type="slidenum">
              <a:rPr lang="en-US" smtClean="0"/>
              <a:t>21</a:t>
            </a:fld>
            <a:endParaRPr lang="en-US"/>
          </a:p>
        </p:txBody>
      </p:sp>
    </p:spTree>
    <p:extLst>
      <p:ext uri="{BB962C8B-B14F-4D97-AF65-F5344CB8AC3E}">
        <p14:creationId xmlns:p14="http://schemas.microsoft.com/office/powerpoint/2010/main" val="1058037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Scrolling down the </a:t>
            </a:r>
            <a:r>
              <a:rPr lang="en-US" dirty="0" err="1"/>
              <a:t>plugin.json</a:t>
            </a:r>
            <a:r>
              <a:rPr lang="en-US" dirty="0"/>
              <a:t> file, we see the authentication settings; in this case it’s using OAuth 2.0 with details that are stored in the Teams Developer Portal’s plugin vault. More on that in a few minutes.</a:t>
            </a:r>
          </a:p>
        </p:txBody>
      </p:sp>
      <p:sp>
        <p:nvSpPr>
          <p:cNvPr id="4" name="Slide Number Placeholder 3"/>
          <p:cNvSpPr>
            <a:spLocks noGrp="1"/>
          </p:cNvSpPr>
          <p:nvPr>
            <p:ph type="sldNum" sz="quarter" idx="5"/>
          </p:nvPr>
        </p:nvSpPr>
        <p:spPr/>
        <p:txBody>
          <a:bodyPr/>
          <a:lstStyle/>
          <a:p>
            <a:fld id="{4F1C191A-09E7-4A6E-B0D6-B2651D702035}" type="slidenum">
              <a:rPr lang="en-US" smtClean="0"/>
              <a:t>22</a:t>
            </a:fld>
            <a:endParaRPr lang="en-US"/>
          </a:p>
        </p:txBody>
      </p:sp>
    </p:spTree>
    <p:extLst>
      <p:ext uri="{BB962C8B-B14F-4D97-AF65-F5344CB8AC3E}">
        <p14:creationId xmlns:p14="http://schemas.microsoft.com/office/powerpoint/2010/main" val="473304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to connect the dots there is a reference to the Swagger file.</a:t>
            </a:r>
          </a:p>
        </p:txBody>
      </p:sp>
      <p:sp>
        <p:nvSpPr>
          <p:cNvPr id="4" name="Slide Number Placeholder 3"/>
          <p:cNvSpPr>
            <a:spLocks noGrp="1"/>
          </p:cNvSpPr>
          <p:nvPr>
            <p:ph type="sldNum" sz="quarter" idx="5"/>
          </p:nvPr>
        </p:nvSpPr>
        <p:spPr/>
        <p:txBody>
          <a:bodyPr/>
          <a:lstStyle/>
          <a:p>
            <a:fld id="{4F1C191A-09E7-4A6E-B0D6-B2651D702035}" type="slidenum">
              <a:rPr lang="en-US" smtClean="0"/>
              <a:t>23</a:t>
            </a:fld>
            <a:endParaRPr lang="en-US"/>
          </a:p>
        </p:txBody>
      </p:sp>
    </p:spTree>
    <p:extLst>
      <p:ext uri="{BB962C8B-B14F-4D97-AF65-F5344CB8AC3E}">
        <p14:creationId xmlns:p14="http://schemas.microsoft.com/office/powerpoint/2010/main" val="1280519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Swagger file is where we find the URL of the REST server…</a:t>
            </a:r>
          </a:p>
        </p:txBody>
      </p:sp>
      <p:sp>
        <p:nvSpPr>
          <p:cNvPr id="4" name="Slide Number Placeholder 3"/>
          <p:cNvSpPr>
            <a:spLocks noGrp="1"/>
          </p:cNvSpPr>
          <p:nvPr>
            <p:ph type="sldNum" sz="quarter" idx="5"/>
          </p:nvPr>
        </p:nvSpPr>
        <p:spPr/>
        <p:txBody>
          <a:bodyPr/>
          <a:lstStyle/>
          <a:p>
            <a:fld id="{4F1C191A-09E7-4A6E-B0D6-B2651D702035}" type="slidenum">
              <a:rPr lang="en-US" smtClean="0"/>
              <a:t>24</a:t>
            </a:fld>
            <a:endParaRPr lang="en-US"/>
          </a:p>
        </p:txBody>
      </p:sp>
    </p:spTree>
    <p:extLst>
      <p:ext uri="{BB962C8B-B14F-4D97-AF65-F5344CB8AC3E}">
        <p14:creationId xmlns:p14="http://schemas.microsoft.com/office/powerpoint/2010/main" val="2065883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…along with every path, query string parameter, and the JSON properties in request and response bodies.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the supposedly human-readable values are now going to be used by Copilot and be sure to provide enough detail for it to figure out how to use the API.</a:t>
            </a:r>
          </a:p>
          <a:p>
            <a:endParaRPr lang="en-US" dirty="0"/>
          </a:p>
        </p:txBody>
      </p:sp>
      <p:sp>
        <p:nvSpPr>
          <p:cNvPr id="4" name="Slide Number Placeholder 3"/>
          <p:cNvSpPr>
            <a:spLocks noGrp="1"/>
          </p:cNvSpPr>
          <p:nvPr>
            <p:ph type="sldNum" sz="quarter" idx="5"/>
          </p:nvPr>
        </p:nvSpPr>
        <p:spPr/>
        <p:txBody>
          <a:bodyPr/>
          <a:lstStyle/>
          <a:p>
            <a:fld id="{4F1C191A-09E7-4A6E-B0D6-B2651D702035}" type="slidenum">
              <a:rPr lang="en-US" smtClean="0"/>
              <a:t>25</a:t>
            </a:fld>
            <a:endParaRPr lang="en-US"/>
          </a:p>
        </p:txBody>
      </p:sp>
    </p:spTree>
    <p:extLst>
      <p:ext uri="{BB962C8B-B14F-4D97-AF65-F5344CB8AC3E}">
        <p14:creationId xmlns:p14="http://schemas.microsoft.com/office/powerpoint/2010/main" val="2693515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0"/>
              </a:spcAft>
              <a:buFont typeface="Symbol" panose="05050102010706020507" pitchFamily="18" charset="2"/>
              <a:buNone/>
            </a:pPr>
            <a:r>
              <a:rPr lang="en-US" dirty="0"/>
              <a:t>API plugins support 3 kinds of authentication – that is, Copilot can use any of these methods to authenticate with the API.</a:t>
            </a:r>
          </a:p>
          <a:p>
            <a:pPr marL="0" marR="0" lvl="0" indent="0">
              <a:lnSpc>
                <a:spcPct val="115000"/>
              </a:lnSpc>
              <a:spcBef>
                <a:spcPts val="0"/>
              </a:spcBef>
              <a:spcAft>
                <a:spcPts val="0"/>
              </a:spcAft>
              <a:buFont typeface="Symbol" panose="05050102010706020507" pitchFamily="18" charset="2"/>
              <a:buNone/>
            </a:pPr>
            <a:r>
              <a:rPr lang="en-US" dirty="0"/>
              <a:t>Anonymous is the easy path but unlikely on most production API’s.</a:t>
            </a:r>
          </a:p>
          <a:p>
            <a:pPr marL="0" marR="0" lvl="0" indent="0">
              <a:lnSpc>
                <a:spcPct val="115000"/>
              </a:lnSpc>
              <a:spcBef>
                <a:spcPts val="0"/>
              </a:spcBef>
              <a:spcAft>
                <a:spcPts val="0"/>
              </a:spcAft>
              <a:buFont typeface="Symbol" panose="05050102010706020507" pitchFamily="18" charset="2"/>
              <a:buNone/>
            </a:pPr>
            <a:r>
              <a:rPr lang="en-US" dirty="0"/>
              <a:t>API keys can be stored in a secure vault using Teams Developer Portal and then referenced in the </a:t>
            </a:r>
            <a:r>
              <a:rPr lang="en-US" dirty="0" err="1"/>
              <a:t>plugin.json</a:t>
            </a:r>
            <a:r>
              <a:rPr lang="en-US" dirty="0"/>
              <a:t> file. In this way the API key never gets shared in an app package, and it can be updated centrally.</a:t>
            </a:r>
          </a:p>
          <a:p>
            <a:pPr marL="0" marR="0" lvl="0" indent="0">
              <a:lnSpc>
                <a:spcPct val="115000"/>
              </a:lnSpc>
              <a:spcBef>
                <a:spcPts val="0"/>
              </a:spcBef>
              <a:spcAft>
                <a:spcPts val="0"/>
              </a:spcAft>
              <a:buFont typeface="Symbol" panose="05050102010706020507" pitchFamily="18" charset="2"/>
              <a:buNone/>
            </a:pPr>
            <a:br>
              <a:rPr lang="en-US" dirty="0"/>
            </a:br>
            <a:r>
              <a:rPr lang="en-US" dirty="0"/>
              <a:t>And the final option is to secure the API with OAuth 2.0, which is the prevailing web services auth standard.</a:t>
            </a:r>
          </a:p>
          <a:p>
            <a:pPr marL="0" marR="0" lvl="0" indent="0">
              <a:lnSpc>
                <a:spcPct val="115000"/>
              </a:lnSpc>
              <a:spcBef>
                <a:spcPts val="0"/>
              </a:spcBef>
              <a:spcAft>
                <a:spcPts val="0"/>
              </a:spcAft>
              <a:buFont typeface="Symbol" panose="05050102010706020507" pitchFamily="18" charset="2"/>
              <a:buNone/>
            </a:pPr>
            <a:r>
              <a:rPr lang="en-US" dirty="0"/>
              <a:t>This works with Entra ID of course. The </a:t>
            </a:r>
            <a:r>
              <a:rPr lang="en-US" dirty="0" err="1"/>
              <a:t>Oauth</a:t>
            </a:r>
            <a:r>
              <a:rPr lang="en-US" dirty="0"/>
              <a:t> parameters are stored in the Teams Developer portal and referenced.</a:t>
            </a:r>
          </a:p>
          <a:p>
            <a:pPr marL="0" marR="0" lvl="0" indent="0">
              <a:lnSpc>
                <a:spcPct val="115000"/>
              </a:lnSpc>
              <a:spcBef>
                <a:spcPts val="0"/>
              </a:spcBef>
              <a:spcAft>
                <a:spcPts val="0"/>
              </a:spcAft>
              <a:buFont typeface="Symbol" panose="05050102010706020507" pitchFamily="18" charset="2"/>
              <a:buNone/>
            </a:pPr>
            <a:endParaRPr lang="en-US" dirty="0"/>
          </a:p>
          <a:p>
            <a:pPr marL="0" marR="0" lvl="0" indent="0">
              <a:lnSpc>
                <a:spcPct val="115000"/>
              </a:lnSpc>
              <a:spcBef>
                <a:spcPts val="0"/>
              </a:spcBef>
              <a:spcAft>
                <a:spcPts val="0"/>
              </a:spcAft>
              <a:buFont typeface="Symbol" panose="05050102010706020507" pitchFamily="18" charset="2"/>
              <a:buNone/>
            </a:pPr>
            <a:r>
              <a:rPr lang="en-US" dirty="0"/>
              <a:t>Copilot Camp includes a lab which guides you step by step registering an application in Entra ID, securing an Azure Functions API with that app, and setting up the Teams Developer Portal and </a:t>
            </a:r>
            <a:r>
              <a:rPr lang="en-US" dirty="0" err="1"/>
              <a:t>plugin.json</a:t>
            </a:r>
            <a:r>
              <a:rPr lang="en-US" dirty="0"/>
              <a:t> to call it on the end user’s behalf from Copilot.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9/27/2024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5438752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already have an API you want to use in a plugin, and that might be fine.</a:t>
            </a:r>
          </a:p>
          <a:p>
            <a:r>
              <a:rPr lang="en-US" dirty="0"/>
              <a:t>But you also might want to make a special API for use in your plugin, or perhaps a subset.</a:t>
            </a:r>
          </a:p>
          <a:p>
            <a:endParaRPr lang="en-US" dirty="0"/>
          </a:p>
          <a:p>
            <a:r>
              <a:rPr lang="en-US" dirty="0"/>
              <a:t>There are limits to what Copilot can handle; for example, we find performance degrades with more than 10-15 query string parameters on a GET request. This is unofficial, and honestly we’re still learning. But consider also that you might want to limit the surface area you expose to Copilot. Does Copilot really need all the calls you built for your web site?</a:t>
            </a:r>
          </a:p>
          <a:p>
            <a:endParaRPr lang="en-US" dirty="0"/>
          </a:p>
          <a:p>
            <a:r>
              <a:rPr lang="en-US" dirty="0"/>
              <a:t>Second, it may help to use intuitive names in paths, parameters, and payload JSON. It may be artificial, but still there is an intelligence there that needs to “understand” the API; if it’s all cryptic and obscure it may not do so well.</a:t>
            </a:r>
          </a:p>
          <a:p>
            <a:endParaRPr lang="en-US" dirty="0"/>
          </a:p>
          <a:p>
            <a:r>
              <a:rPr lang="en-US" dirty="0"/>
              <a:t>Third, consider the user intents you want to support. If users want to close TPS reports but your API doesn’t allow that, then clearly the declarative agent won’t be able to do it either.</a:t>
            </a:r>
          </a:p>
          <a:p>
            <a:r>
              <a:rPr lang="en-US" dirty="0"/>
              <a:t>Each use case should map into a single HTTP request; at present Copilot isn’t able to compose and issue a series of HTTP requests to carry out a prompt.</a:t>
            </a:r>
          </a:p>
          <a:p>
            <a:r>
              <a:rPr lang="en-US" dirty="0"/>
              <a:t>For example if an API requires you to look up a TPS Report ID and then make a 2</a:t>
            </a:r>
            <a:r>
              <a:rPr lang="en-US" baseline="30000" dirty="0"/>
              <a:t>nd</a:t>
            </a:r>
            <a:r>
              <a:rPr lang="en-US" dirty="0"/>
              <a:t> call to delete it, the current implementation of Copilot won’t be able to figure that out. Instead, make a single POST request to do the job. Consider accepting partial or approximate parameters to your request, such as what a user might enter.</a:t>
            </a:r>
          </a:p>
          <a:p>
            <a:r>
              <a:rPr lang="en-US" dirty="0"/>
              <a:t>Also many API’s are designed to only return specific data, such as what’s needed on a particular web page, for efficiency. In this case it may be better to return all data that may be useful to Copilot in composing a response, since you have no idea what a user is asking for on the other end of the call.</a:t>
            </a:r>
          </a:p>
          <a:p>
            <a:endParaRPr lang="en-US" dirty="0"/>
          </a:p>
          <a:p>
            <a:r>
              <a:rPr lang="en-US" dirty="0"/>
              <a:t>Finally, though it may work some of the time, it’s best not to expect Copilot to filter data for you; instead provide a query string parameter to do the filtering on the server side.</a:t>
            </a:r>
          </a:p>
          <a:p>
            <a:endParaRPr lang="en-US" dirty="0"/>
          </a:p>
          <a:p>
            <a:r>
              <a:rPr lang="en-US" dirty="0"/>
              <a:t>In general, for best results, keep it simple. I wouldn’t expect today’s Copilot to effectively handle an API of, say, the complexity of Microsoft Graph.</a:t>
            </a:r>
            <a:br>
              <a:rPr lang="en-US" dirty="0"/>
            </a:br>
            <a:r>
              <a:rPr lang="en-US" dirty="0"/>
              <a:t>Even seasoned developers have to look up the finer points of a Todo task vs. a Planner task vs. a SharePoint task list, or scheduling a meeting in Outlook or via the Teams communications API.</a:t>
            </a:r>
            <a:br>
              <a:rPr lang="en-US" dirty="0"/>
            </a:br>
            <a:r>
              <a:rPr lang="en-US" dirty="0"/>
              <a:t>This is intelligence </a:t>
            </a:r>
            <a:r>
              <a:rPr lang="en-US"/>
              <a:t>not magic!</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816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8038" y="1219200"/>
            <a:ext cx="5854700" cy="3292475"/>
          </a:xfrm>
        </p:spPr>
      </p:sp>
      <p:sp>
        <p:nvSpPr>
          <p:cNvPr id="3" name="Notes Placeholder 2"/>
          <p:cNvSpPr>
            <a:spLocks noGrp="1"/>
          </p:cNvSpPr>
          <p:nvPr>
            <p:ph type="body" idx="1"/>
          </p:nvPr>
        </p:nvSpPr>
        <p:spPr/>
        <p:txBody>
          <a:bodyPr/>
          <a:lstStyle/>
          <a:p>
            <a:pPr marL="362480">
              <a:spcAft>
                <a:spcPts val="317"/>
              </a:spcAft>
            </a:pPr>
            <a:r>
              <a:rPr lang="en-US" sz="1900" dirty="0">
                <a:solidFill>
                  <a:srgbClr val="000000"/>
                </a:solidFill>
              </a:rPr>
              <a:t>The process begins with a user prompt. This could be in any of the </a:t>
            </a:r>
            <a:r>
              <a:rPr lang="en-US" sz="1900" dirty="0" err="1">
                <a:solidFill>
                  <a:srgbClr val="000000"/>
                </a:solidFill>
              </a:rPr>
              <a:t>bizchat</a:t>
            </a:r>
            <a:r>
              <a:rPr lang="en-US" sz="1900" dirty="0">
                <a:solidFill>
                  <a:srgbClr val="000000"/>
                </a:solidFill>
              </a:rPr>
              <a:t> surfaces in Microsoft 365 apps. This prompt gets sent to the copilot orchestration engine. The orchestration engine is what powers all of our copilot scenarios. It doesn't just send the question directly to the LLM. </a:t>
            </a:r>
          </a:p>
          <a:p>
            <a:pPr marL="362480">
              <a:spcAft>
                <a:spcPts val="317"/>
              </a:spcAft>
            </a:pPr>
            <a:r>
              <a:rPr lang="en-US" sz="1900" dirty="0">
                <a:solidFill>
                  <a:srgbClr val="000000"/>
                </a:solidFill>
              </a:rPr>
              <a:t> </a:t>
            </a:r>
          </a:p>
          <a:p>
            <a:pPr marL="362480">
              <a:spcAft>
                <a:spcPts val="317"/>
              </a:spcAft>
            </a:pPr>
            <a:r>
              <a:rPr lang="en-US" sz="1900" dirty="0">
                <a:solidFill>
                  <a:srgbClr val="000000"/>
                </a:solidFill>
              </a:rPr>
              <a:t>The first step is, which is very important piece, which is pre-processing. This is where LLM does grounding, grounding is the way where we get enough information to answer the question accurately. It’s a big part of how we don’t hallucinate.</a:t>
            </a:r>
          </a:p>
          <a:p>
            <a:pPr marL="362480">
              <a:spcAft>
                <a:spcPts val="317"/>
              </a:spcAft>
            </a:pPr>
            <a:r>
              <a:rPr lang="en-US" sz="1900" dirty="0">
                <a:solidFill>
                  <a:srgbClr val="000000"/>
                </a:solidFill>
              </a:rPr>
              <a:t>And the way it gets more information is by calling Microsoft Graph. Simply put, Microsoft graph is the users data across the M365 ecosystem or products. your emails, files, who you are working with, what you are working on and all that context and relationship around that data, as well as your organization's identity, compliance, security and privacy policies. So copilot only has access to what the user has access to. Admins can also further apply additional permissions from the source system to M365 copilot as well. </a:t>
            </a:r>
          </a:p>
          <a:p>
            <a:pPr marL="362480">
              <a:spcAft>
                <a:spcPts val="0"/>
              </a:spcAft>
            </a:pPr>
            <a:r>
              <a:rPr lang="en-US" sz="1900" dirty="0">
                <a:solidFill>
                  <a:srgbClr val="000000"/>
                </a:solidFill>
              </a:rPr>
              <a:t> </a:t>
            </a:r>
          </a:p>
          <a:p>
            <a:pPr marL="362480">
              <a:spcAft>
                <a:spcPts val="317"/>
              </a:spcAft>
            </a:pPr>
            <a:r>
              <a:rPr lang="en-US" sz="1900" dirty="0">
                <a:solidFill>
                  <a:srgbClr val="000000"/>
                </a:solidFill>
              </a:rPr>
              <a:t>All of the indexing on relationship, relevance, ranking of the content is done through Semantic Index. It's a sophisticated map of all data and content in your organization to enable copilot to deliver more relevant responses.</a:t>
            </a:r>
          </a:p>
          <a:p>
            <a:pPr marL="362480">
              <a:spcAft>
                <a:spcPts val="317"/>
              </a:spcAft>
            </a:pPr>
            <a:endParaRPr lang="en-US" sz="1900" dirty="0">
              <a:solidFill>
                <a:srgbClr val="000000"/>
              </a:solidFill>
            </a:endParaRPr>
          </a:p>
          <a:p>
            <a:pPr marL="362480">
              <a:spcAft>
                <a:spcPts val="317"/>
              </a:spcAft>
            </a:pPr>
            <a:r>
              <a:rPr lang="en-US" sz="1900" dirty="0">
                <a:solidFill>
                  <a:srgbClr val="000000"/>
                </a:solidFill>
              </a:rPr>
              <a:t>It builds on top of the standard keyword index, it captures semantic meaning of the query, parsing out the intent beyond the literal words used by the user, so it can expand the amount of information that can be searched for, and also identifies related relationship, assets to your query. So it understands jargons that are unique to your organization and vague or abstract prompts. So that it understands the intent behind your prompt and produce more relevant results. </a:t>
            </a:r>
          </a:p>
          <a:p>
            <a:pPr marL="362480">
              <a:spcAft>
                <a:spcPts val="317"/>
              </a:spcAft>
            </a:pPr>
            <a:r>
              <a:rPr lang="en-US" sz="1900" dirty="0">
                <a:latin typeface="Calibri" panose="020F0502020204030204" pitchFamily="34" charset="0"/>
              </a:rPr>
              <a:t> </a:t>
            </a:r>
          </a:p>
          <a:p>
            <a:pPr fontAlgn="ctr">
              <a:spcAft>
                <a:spcPts val="317"/>
              </a:spcAft>
              <a:buFont typeface="Arial" panose="020B0604020202020204" pitchFamily="34" charset="0"/>
              <a:buChar char="•"/>
            </a:pPr>
            <a:r>
              <a:rPr lang="en-US" sz="1900" dirty="0">
                <a:solidFill>
                  <a:srgbClr val="000000"/>
                </a:solidFill>
              </a:rPr>
              <a:t>Once the orchestration engine says I have enough information to answer the question. It takes your question, the additional grounding data and sends it in a modified prompt to the LLM to give the LLM enough information to generate a response. </a:t>
            </a:r>
            <a:endParaRPr lang="en-US" sz="1900" dirty="0">
              <a:latin typeface="Calibri" panose="020F0502020204030204" pitchFamily="34" charset="0"/>
            </a:endParaRPr>
          </a:p>
          <a:p>
            <a:pPr marL="362480">
              <a:spcAft>
                <a:spcPts val="317"/>
              </a:spcAft>
            </a:pPr>
            <a:r>
              <a:rPr lang="en-US" sz="1900" dirty="0">
                <a:latin typeface="Calibri" panose="020F0502020204030204" pitchFamily="34" charset="0"/>
              </a:rPr>
              <a:t> </a:t>
            </a:r>
          </a:p>
          <a:p>
            <a:pPr fontAlgn="ctr">
              <a:spcAft>
                <a:spcPts val="317"/>
              </a:spcAft>
              <a:buFont typeface="Arial" panose="020B0604020202020204" pitchFamily="34" charset="0"/>
              <a:buChar char="•"/>
            </a:pPr>
            <a:r>
              <a:rPr lang="en-US" sz="1900" dirty="0">
                <a:solidFill>
                  <a:srgbClr val="000000"/>
                </a:solidFill>
              </a:rPr>
              <a:t>The LLM will generate a response, and the next step, which is another very important  step, which is the post processing step. We do additional grounding where we call Microsoft graph, validate the responses are accurate. Make sure we have the right references and citations, and also check the response isn’t generating harmful content and is still maintaining our commitment to being ethical and fair.</a:t>
            </a:r>
            <a:endParaRPr lang="en-US" sz="1900" dirty="0">
              <a:latin typeface="Calibri" panose="020F0502020204030204" pitchFamily="34" charset="0"/>
            </a:endParaRPr>
          </a:p>
          <a:p>
            <a:pPr marL="362480">
              <a:spcAft>
                <a:spcPts val="317"/>
              </a:spcAft>
            </a:pPr>
            <a:r>
              <a:rPr lang="en-US" sz="1900" dirty="0">
                <a:latin typeface="Calibri" panose="020F0502020204030204" pitchFamily="34" charset="0"/>
              </a:rPr>
              <a:t> </a:t>
            </a:r>
          </a:p>
          <a:p>
            <a:pPr fontAlgn="ctr">
              <a:spcAft>
                <a:spcPts val="317"/>
              </a:spcAft>
              <a:buFont typeface="Arial" panose="020B0604020202020204" pitchFamily="34" charset="0"/>
              <a:buChar char="•"/>
            </a:pPr>
            <a:r>
              <a:rPr lang="en-US" sz="1900" dirty="0">
                <a:solidFill>
                  <a:srgbClr val="000000"/>
                </a:solidFill>
              </a:rPr>
              <a:t>Once the orchestration engine decides that there’s enough to give a good response. It responds back to the App. </a:t>
            </a:r>
            <a:endParaRPr lang="en-US" sz="1900" dirty="0">
              <a:latin typeface="Calibri" panose="020F0502020204030204" pitchFamily="34" charset="0"/>
            </a:endParaRPr>
          </a:p>
          <a:p>
            <a:pPr marL="362480">
              <a:spcAft>
                <a:spcPts val="317"/>
              </a:spcAft>
            </a:pPr>
            <a:r>
              <a:rPr lang="en-US" sz="1900" dirty="0">
                <a:latin typeface="Calibri" panose="020F0502020204030204" pitchFamily="34" charset="0"/>
              </a:rPr>
              <a:t> </a:t>
            </a:r>
          </a:p>
          <a:p>
            <a:pPr fontAlgn="ctr">
              <a:spcAft>
                <a:spcPts val="317"/>
              </a:spcAft>
              <a:buFont typeface="Arial" panose="020B0604020202020204" pitchFamily="34" charset="0"/>
              <a:buChar char="•"/>
            </a:pPr>
            <a:r>
              <a:rPr lang="en-US" sz="1900" dirty="0">
                <a:solidFill>
                  <a:srgbClr val="000000"/>
                </a:solidFill>
              </a:rPr>
              <a:t>This is a very linear flow. The orchestration engine is an iterative process, it could call the graph multiple times, can call multiple other skills.</a:t>
            </a:r>
            <a:br>
              <a:rPr lang="en-US" sz="1900" dirty="0">
                <a:solidFill>
                  <a:srgbClr val="000000"/>
                </a:solidFill>
                <a:latin typeface="+mn-lt"/>
              </a:rPr>
            </a:br>
            <a:r>
              <a:rPr lang="en-US" sz="1900" dirty="0">
                <a:solidFill>
                  <a:srgbClr val="000000"/>
                </a:solidFill>
                <a:latin typeface="+mn-lt"/>
              </a:rPr>
              <a:t>And it can tailor its behavior using a declarative agent.</a:t>
            </a:r>
            <a:endParaRPr lang="en-US" sz="1900" dirty="0">
              <a:latin typeface="Calibri" panose="020F0502020204030204" pitchFamily="34" charset="0"/>
            </a:endParaRPr>
          </a:p>
          <a:p>
            <a:pPr marL="362480">
              <a:spcAft>
                <a:spcPts val="317"/>
              </a:spcAft>
            </a:pPr>
            <a:r>
              <a:rPr lang="en-US" sz="1900" dirty="0">
                <a:solidFill>
                  <a:srgbClr val="000000"/>
                </a:solidFill>
              </a:rPr>
              <a:t> </a:t>
            </a:r>
          </a:p>
          <a:p>
            <a:pPr fontAlgn="ctr">
              <a:spcAft>
                <a:spcPts val="317"/>
              </a:spcAft>
              <a:buFont typeface="Arial" panose="020B0604020202020204" pitchFamily="34" charset="0"/>
              <a:buChar char="•"/>
            </a:pPr>
            <a:r>
              <a:rPr lang="en-US" sz="1900" dirty="0">
                <a:solidFill>
                  <a:srgbClr val="000000"/>
                </a:solidFill>
              </a:rPr>
              <a:t>None of the prompts, responses data is used to train the LLMs.  Data generated remains within your company's tenant, and complies with your existing compliance, security, identity, privacy policies. All of this flow happens within the M365 compliance boundary and you see the LLMs are also private instances within the Microsoft 365 compliance boundary. </a:t>
            </a:r>
            <a:endParaRPr lang="en-US" sz="1900" dirty="0">
              <a:latin typeface="Calibri" panose="020F0502020204030204" pitchFamily="34" charset="0"/>
            </a:endParaRPr>
          </a:p>
          <a:p>
            <a:pPr marL="362480">
              <a:spcAft>
                <a:spcPts val="317"/>
              </a:spcAft>
            </a:pPr>
            <a:r>
              <a:rPr lang="en-US" sz="1900" dirty="0">
                <a:latin typeface="Calibri" panose="020F0502020204030204" pitchFamily="34" charset="0"/>
              </a:rPr>
              <a:t> </a:t>
            </a:r>
          </a:p>
          <a:p>
            <a:pPr fontAlgn="ctr">
              <a:spcAft>
                <a:spcPts val="317"/>
              </a:spcAft>
              <a:buFont typeface="Arial" panose="020B0604020202020204" pitchFamily="34" charset="0"/>
              <a:buChar char="•"/>
            </a:pPr>
            <a:r>
              <a:rPr lang="en-US" sz="1900" dirty="0">
                <a:solidFill>
                  <a:srgbClr val="000000"/>
                </a:solidFill>
              </a:rPr>
              <a:t>This is flow is a pretty simple flow where you saw the orchestration engine gets some additional grounding data from Graph, but what I love, and it’s the purpose of this sessions, is that you can make the orchestration engine more powerful by customizing it, and connecting it with additional grounding data with graph connector, and adding more functionalities like plugins. </a:t>
            </a:r>
            <a:endParaRPr lang="en-US" sz="1900" dirty="0">
              <a:latin typeface="Calibri" panose="020F0502020204030204" pitchFamily="34" charset="0"/>
            </a:endParaRPr>
          </a:p>
          <a:p>
            <a:pPr defTabSz="984204">
              <a:defRPr/>
            </a:pPr>
            <a:endParaRPr lang="en-US" dirty="0"/>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9CE32505-932E-4888-8950-811C03C32B62}" type="slidenum">
              <a:rPr kumimoji="0" lang="en-US" sz="13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860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F4DA-02D5-02E2-9160-DE32C96D2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50331-A1A2-A796-7EB7-19A7E680E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A5660-980D-3743-FA4B-79F6C5D6D088}"/>
              </a:ext>
            </a:extLst>
          </p:cNvPr>
          <p:cNvSpPr>
            <a:spLocks noGrp="1"/>
          </p:cNvSpPr>
          <p:nvPr>
            <p:ph type="body" idx="1"/>
          </p:nvPr>
        </p:nvSpPr>
        <p:spPr/>
        <p:txBody>
          <a:bodyPr/>
          <a:lstStyle/>
          <a:p>
            <a:pPr marL="0" indent="0">
              <a:buNone/>
            </a:pPr>
            <a:r>
              <a:rPr lang="en-US" dirty="0"/>
              <a:t>Let’s start with a demo, which is a Geo-locator game written as a declarative agent.</a:t>
            </a:r>
          </a:p>
        </p:txBody>
      </p:sp>
      <p:sp>
        <p:nvSpPr>
          <p:cNvPr id="4" name="Header Placeholder 3">
            <a:extLst>
              <a:ext uri="{FF2B5EF4-FFF2-40B4-BE49-F238E27FC236}">
                <a16:creationId xmlns:a16="http://schemas.microsoft.com/office/drawing/2014/main" id="{800996BD-941F-4D42-87DA-3000E017507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FE26F0B-6679-4FF8-358F-0A29B2C64CF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BF0A76-454C-6FCF-CEBF-FAD6071803F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FA630FB-89D0-B1AC-0A13-EBEA02AFF6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18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show you the code, if you want to call it that. It’s really just a Microsoft 365 application package with some JSON inside; there is no imperative code like JavaScript or C#.</a:t>
            </a:r>
          </a:p>
          <a:p>
            <a:r>
              <a:rPr lang="en-US" dirty="0"/>
              <a:t>Every Microsoft 365 application begins with a manifest file, which gets zipped up with some other files to make an installable application package.</a:t>
            </a:r>
          </a:p>
          <a:p>
            <a:r>
              <a:rPr lang="en-US" dirty="0"/>
              <a:t>The highlighted JSON tells Copilot that there is a declarative agent in the file “</a:t>
            </a:r>
            <a:r>
              <a:rPr lang="en-US" dirty="0" err="1"/>
              <a:t>declarativeAgent.json</a:t>
            </a:r>
            <a:r>
              <a:rPr lang="en-US" dirty="0"/>
              <a:t>”.</a:t>
            </a:r>
          </a:p>
          <a:p>
            <a:r>
              <a:rPr lang="en-US" dirty="0"/>
              <a:t>So let’s look inside of there.</a:t>
            </a:r>
          </a:p>
        </p:txBody>
      </p:sp>
      <p:sp>
        <p:nvSpPr>
          <p:cNvPr id="4" name="Slide Number Placeholder 3"/>
          <p:cNvSpPr>
            <a:spLocks noGrp="1"/>
          </p:cNvSpPr>
          <p:nvPr>
            <p:ph type="sldNum" sz="quarter" idx="5"/>
          </p:nvPr>
        </p:nvSpPr>
        <p:spPr/>
        <p:txBody>
          <a:bodyPr/>
          <a:lstStyle/>
          <a:p>
            <a:fld id="{4F1C191A-09E7-4A6E-B0D6-B2651D702035}" type="slidenum">
              <a:rPr lang="en-US" smtClean="0"/>
              <a:t>6</a:t>
            </a:fld>
            <a:endParaRPr lang="en-US"/>
          </a:p>
        </p:txBody>
      </p:sp>
    </p:spTree>
    <p:extLst>
      <p:ext uri="{BB962C8B-B14F-4D97-AF65-F5344CB8AC3E}">
        <p14:creationId xmlns:p14="http://schemas.microsoft.com/office/powerpoint/2010/main" val="142158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declarative agent file begins with a name and description …</a:t>
            </a:r>
          </a:p>
        </p:txBody>
      </p:sp>
      <p:sp>
        <p:nvSpPr>
          <p:cNvPr id="4" name="Slide Number Placeholder 3"/>
          <p:cNvSpPr>
            <a:spLocks noGrp="1"/>
          </p:cNvSpPr>
          <p:nvPr>
            <p:ph type="sldNum" sz="quarter" idx="5"/>
          </p:nvPr>
        </p:nvSpPr>
        <p:spPr/>
        <p:txBody>
          <a:bodyPr/>
          <a:lstStyle/>
          <a:p>
            <a:fld id="{4F1C191A-09E7-4A6E-B0D6-B2651D702035}" type="slidenum">
              <a:rPr lang="en-US" smtClean="0"/>
              <a:t>7</a:t>
            </a:fld>
            <a:endParaRPr lang="en-US"/>
          </a:p>
        </p:txBody>
      </p:sp>
    </p:spTree>
    <p:extLst>
      <p:ext uri="{BB962C8B-B14F-4D97-AF65-F5344CB8AC3E}">
        <p14:creationId xmlns:p14="http://schemas.microsoft.com/office/powerpoint/2010/main" val="3130330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8F9C-57B3-5426-F327-29353EF88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68160-5FC0-830F-6392-423E1C86F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026C5-51FB-DEC7-C89C-C2B294AF16ED}"/>
              </a:ext>
            </a:extLst>
          </p:cNvPr>
          <p:cNvSpPr>
            <a:spLocks noGrp="1"/>
          </p:cNvSpPr>
          <p:nvPr>
            <p:ph type="body" idx="1"/>
          </p:nvPr>
        </p:nvSpPr>
        <p:spPr/>
        <p:txBody>
          <a:bodyPr/>
          <a:lstStyle/>
          <a:p>
            <a:r>
              <a:rPr lang="en-US" dirty="0"/>
              <a:t>... And then there are some instructions. These could just be a long line of natural language, but Teams Toolkit has a nice feature that allows putting the instructions in a separate file, which is injects when the app package is built. We’ll have a look at that in just a minute. …</a:t>
            </a:r>
          </a:p>
        </p:txBody>
      </p:sp>
      <p:sp>
        <p:nvSpPr>
          <p:cNvPr id="4" name="Slide Number Placeholder 3">
            <a:extLst>
              <a:ext uri="{FF2B5EF4-FFF2-40B4-BE49-F238E27FC236}">
                <a16:creationId xmlns:a16="http://schemas.microsoft.com/office/drawing/2014/main" id="{F5EBC9D9-4CCC-EFBD-B910-14A371BC356E}"/>
              </a:ext>
            </a:extLst>
          </p:cNvPr>
          <p:cNvSpPr>
            <a:spLocks noGrp="1"/>
          </p:cNvSpPr>
          <p:nvPr>
            <p:ph type="sldNum" sz="quarter" idx="5"/>
          </p:nvPr>
        </p:nvSpPr>
        <p:spPr/>
        <p:txBody>
          <a:bodyPr/>
          <a:lstStyle/>
          <a:p>
            <a:fld id="{4F1C191A-09E7-4A6E-B0D6-B2651D702035}" type="slidenum">
              <a:rPr lang="en-US" smtClean="0"/>
              <a:t>8</a:t>
            </a:fld>
            <a:endParaRPr lang="en-US"/>
          </a:p>
        </p:txBody>
      </p:sp>
    </p:spTree>
    <p:extLst>
      <p:ext uri="{BB962C8B-B14F-4D97-AF65-F5344CB8AC3E}">
        <p14:creationId xmlns:p14="http://schemas.microsoft.com/office/powerpoint/2010/main" val="144597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Next we have conversation starters. These are the prompt suggestions that Copilot will show users when they engage with the declarative agent. …</a:t>
            </a:r>
          </a:p>
        </p:txBody>
      </p:sp>
      <p:sp>
        <p:nvSpPr>
          <p:cNvPr id="4" name="Slide Number Placeholder 3"/>
          <p:cNvSpPr>
            <a:spLocks noGrp="1"/>
          </p:cNvSpPr>
          <p:nvPr>
            <p:ph type="sldNum" sz="quarter" idx="5"/>
          </p:nvPr>
        </p:nvSpPr>
        <p:spPr/>
        <p:txBody>
          <a:bodyPr/>
          <a:lstStyle/>
          <a:p>
            <a:fld id="{4F1C191A-09E7-4A6E-B0D6-B2651D702035}" type="slidenum">
              <a:rPr lang="en-US" smtClean="0"/>
              <a:t>9</a:t>
            </a:fld>
            <a:endParaRPr lang="en-US"/>
          </a:p>
        </p:txBody>
      </p:sp>
    </p:spTree>
    <p:extLst>
      <p:ext uri="{BB962C8B-B14F-4D97-AF65-F5344CB8AC3E}">
        <p14:creationId xmlns:p14="http://schemas.microsoft.com/office/powerpoint/2010/main" val="276840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then there are capabilities. These are really powerful; in this case it’s pointing to a specific SharePoint site that contains travel documents. The nice thing about this is it prevents Copilot from finding random documents in your Microsoft 365 tenant and specifies the exact, authoritative files … </a:t>
            </a:r>
          </a:p>
        </p:txBody>
      </p:sp>
      <p:sp>
        <p:nvSpPr>
          <p:cNvPr id="4" name="Slide Number Placeholder 3"/>
          <p:cNvSpPr>
            <a:spLocks noGrp="1"/>
          </p:cNvSpPr>
          <p:nvPr>
            <p:ph type="sldNum" sz="quarter" idx="5"/>
          </p:nvPr>
        </p:nvSpPr>
        <p:spPr/>
        <p:txBody>
          <a:bodyPr/>
          <a:lstStyle/>
          <a:p>
            <a:fld id="{4F1C191A-09E7-4A6E-B0D6-B2651D702035}" type="slidenum">
              <a:rPr lang="en-US" smtClean="0"/>
              <a:t>10</a:t>
            </a:fld>
            <a:endParaRPr lang="en-US"/>
          </a:p>
        </p:txBody>
      </p:sp>
    </p:spTree>
    <p:extLst>
      <p:ext uri="{BB962C8B-B14F-4D97-AF65-F5344CB8AC3E}">
        <p14:creationId xmlns:p14="http://schemas.microsoft.com/office/powerpoint/2010/main" val="17049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4.jpg"/><Relationship Id="rId4" Type="http://schemas.openxmlformats.org/officeDocument/2006/relationships/image" Target="../media/image13.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36.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45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7073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6570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845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57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2796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2206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333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6299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82406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1240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UI Semibold (Headings)"/>
                <a:cs typeface="Segoe Sans Display Semibold" pitchFamily="2"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28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39757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7869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57653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79995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838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18499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07808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3643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80077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9767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05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1426893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373073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6721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173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975598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2709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08322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0" name="Picture 39" descr="A colorful swirly paper&#10;&#10;Description automatically generated with medium confidence">
            <a:extLst>
              <a:ext uri="{FF2B5EF4-FFF2-40B4-BE49-F238E27FC236}">
                <a16:creationId xmlns:a16="http://schemas.microsoft.com/office/drawing/2014/main" id="{480550E2-4765-5A23-0709-5F98B71FE5A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2" name="MS logo gray - EMF" descr="Microsoft logo, gray text version">
            <a:extLst>
              <a:ext uri="{FF2B5EF4-FFF2-40B4-BE49-F238E27FC236}">
                <a16:creationId xmlns:a16="http://schemas.microsoft.com/office/drawing/2014/main" id="{41AB5FC0-038B-48B6-C6EF-0B85690B56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Freeform: Shape 2">
            <a:extLst>
              <a:ext uri="{FF2B5EF4-FFF2-40B4-BE49-F238E27FC236}">
                <a16:creationId xmlns:a16="http://schemas.microsoft.com/office/drawing/2014/main" id="{C17126F7-F958-1D5B-8954-6D2FCCBA3E80}"/>
              </a:ext>
            </a:extLst>
          </p:cNvPr>
          <p:cNvSpPr/>
          <p:nvPr/>
        </p:nvSpPr>
        <p:spPr>
          <a:xfrm>
            <a:off x="584201" y="1771830"/>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sz="1800"/>
          </a:p>
        </p:txBody>
      </p:sp>
    </p:spTree>
    <p:extLst>
      <p:ext uri="{BB962C8B-B14F-4D97-AF65-F5344CB8AC3E}">
        <p14:creationId xmlns:p14="http://schemas.microsoft.com/office/powerpoint/2010/main" val="11561503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 name="Picture 3" descr="A colorful swirly paper&#10;&#10;Description automatically generated with medium confidence">
            <a:extLst>
              <a:ext uri="{FF2B5EF4-FFF2-40B4-BE49-F238E27FC236}">
                <a16:creationId xmlns:a16="http://schemas.microsoft.com/office/drawing/2014/main" id="{C10FC1FE-00C2-1219-C580-58C124ED05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1" y="1719346"/>
            <a:ext cx="4176986" cy="1231106"/>
          </a:xfrm>
          <a:noFill/>
        </p:spPr>
        <p:txBody>
          <a:bodyPr vert="horz" wrap="square" lIns="0" tIns="0" rIns="0" bIns="0" rtlCol="0" anchor="b" anchorCtr="0">
            <a:spAutoFit/>
          </a:bodyPr>
          <a:lstStyle>
            <a:lvl1pPr>
              <a:defRPr lang="en-US" sz="4000" dirty="0">
                <a:gradFill>
                  <a:gsLst>
                    <a:gs pos="15000">
                      <a:srgbClr val="7F62AA"/>
                    </a:gs>
                    <a:gs pos="43000">
                      <a:srgbClr val="67508E"/>
                    </a:gs>
                    <a:gs pos="79000">
                      <a:srgbClr val="4F3D72"/>
                    </a:gs>
                    <a:gs pos="100000">
                      <a:srgbClr val="463768"/>
                    </a:gs>
                  </a:gsLst>
                  <a:lin ang="0" scaled="1"/>
                </a:gra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379077"/>
            <a:ext cx="4176986"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D16811F2-708E-E594-A7AE-4F974BD95CF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29469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1934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4223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34033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701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3186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121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4304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9142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4427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5790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72501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997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0644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38520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2554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736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5841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75195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8315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15441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849952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95800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6760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8569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78868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62578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63498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326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06110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2498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31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16283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0205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0355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038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783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04005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4236547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9929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526553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2163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510518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0267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96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76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8"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6947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258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43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4177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012580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80684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ssion Resources with QR co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F62047-910C-2A64-BD6E-00B9CAF48F6C}"/>
              </a:ext>
            </a:extLst>
          </p:cNvPr>
          <p:cNvGrpSpPr/>
          <p:nvPr userDrawn="1"/>
        </p:nvGrpSpPr>
        <p:grpSpPr>
          <a:xfrm>
            <a:off x="5780292" y="1314114"/>
            <a:ext cx="5684441" cy="4126682"/>
            <a:chOff x="5898316" y="1314114"/>
            <a:chExt cx="5684441" cy="4126682"/>
          </a:xfrm>
        </p:grpSpPr>
        <p:grpSp>
          <p:nvGrpSpPr>
            <p:cNvPr id="5" name="Group 4">
              <a:extLst>
                <a:ext uri="{FF2B5EF4-FFF2-40B4-BE49-F238E27FC236}">
                  <a16:creationId xmlns:a16="http://schemas.microsoft.com/office/drawing/2014/main" id="{B75E7A31-A210-834A-FA66-12077DDE4481}"/>
                </a:ext>
              </a:extLst>
            </p:cNvPr>
            <p:cNvGrpSpPr/>
            <p:nvPr/>
          </p:nvGrpSpPr>
          <p:grpSpPr>
            <a:xfrm>
              <a:off x="5904556" y="1314114"/>
              <a:ext cx="5678201" cy="4126682"/>
              <a:chOff x="5904556" y="1314114"/>
              <a:chExt cx="5686359" cy="4126682"/>
            </a:xfrm>
          </p:grpSpPr>
          <p:sp>
            <p:nvSpPr>
              <p:cNvPr id="7" name="Rectangle: Rounded Corners 4" descr="Light container">
                <a:extLst>
                  <a:ext uri="{FF2B5EF4-FFF2-40B4-BE49-F238E27FC236}">
                    <a16:creationId xmlns:a16="http://schemas.microsoft.com/office/drawing/2014/main" id="{27F2AFE8-7DC8-5C15-7C54-765D0AD78ED5}"/>
                  </a:ext>
                </a:extLst>
              </p:cNvPr>
              <p:cNvSpPr>
                <a:spLocks/>
              </p:cNvSpPr>
              <p:nvPr/>
            </p:nvSpPr>
            <p:spPr bwMode="auto">
              <a:xfrm>
                <a:off x="5904556" y="3207148"/>
                <a:ext cx="5675871" cy="305886"/>
              </a:xfrm>
              <a:prstGeom prst="roundRect">
                <a:avLst>
                  <a:gd name="adj" fmla="val 3351"/>
                </a:avLst>
              </a:prstGeom>
              <a:solidFill>
                <a:srgbClr val="F4F3F5"/>
              </a:solidFill>
              <a:effectLst>
                <a:outerShdw blurRad="63500" dist="127000" dir="2700000" algn="tl" rotWithShape="0">
                  <a:srgbClr val="B1B3B3">
                    <a:alpha val="50000"/>
                  </a:srgbClr>
                </a:outerShdw>
              </a:effectLst>
            </p:spPr>
            <p:txBody>
              <a:bodyPr wrap="square" lIns="0" tIns="18288" rIns="0" bIns="45720" anchor="ctr" anchorCtr="0">
                <a:spAutoFit/>
              </a:bodyPr>
              <a:lstStyle/>
              <a:p>
                <a:pPr algn="ctr" fontAlgn="base">
                  <a:spcBef>
                    <a:spcPct val="0"/>
                  </a:spcBef>
                  <a:spcAft>
                    <a:spcPct val="0"/>
                  </a:spcAft>
                </a:pPr>
                <a:endParaRPr lang="en-US" sz="1500" b="1">
                  <a:ln w="3175">
                    <a:noFill/>
                  </a:ln>
                  <a:gradFill>
                    <a:gsLst>
                      <a:gs pos="53933">
                        <a:srgbClr val="FFFFFF"/>
                      </a:gs>
                      <a:gs pos="38000">
                        <a:srgbClr val="FFFFFF"/>
                      </a:gs>
                    </a:gsLst>
                    <a:path path="circle">
                      <a:fillToRect l="100000" b="100000"/>
                    </a:path>
                  </a:gradFill>
                  <a:latin typeface="+mj-lt"/>
                  <a:cs typeface="Segoe UI" pitchFamily="34" charset="0"/>
                </a:endParaRPr>
              </a:p>
            </p:txBody>
          </p:sp>
          <p:sp>
            <p:nvSpPr>
              <p:cNvPr id="8" name="Rounded Rectangle 3" descr="Light Pattern: Plus dots">
                <a:extLst>
                  <a:ext uri="{FF2B5EF4-FFF2-40B4-BE49-F238E27FC236}">
                    <a16:creationId xmlns:a16="http://schemas.microsoft.com/office/drawing/2014/main" id="{32C83FAB-F2A1-E0CF-7D89-2675A512D1AE}"/>
                  </a:ext>
                </a:extLst>
              </p:cNvPr>
              <p:cNvSpPr/>
              <p:nvPr/>
            </p:nvSpPr>
            <p:spPr bwMode="auto">
              <a:xfrm>
                <a:off x="5904557" y="1314114"/>
                <a:ext cx="5686358" cy="4126682"/>
              </a:xfrm>
              <a:prstGeom prst="roundRect">
                <a:avLst>
                  <a:gd name="adj" fmla="val 7131"/>
                </a:avLst>
              </a:prstGeom>
              <a:blipFill dpi="0" rotWithShape="1">
                <a:blip r:embed="rId2">
                  <a:alphaModFix amt="15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874025" fontAlgn="base">
                  <a:spcBef>
                    <a:spcPct val="0"/>
                  </a:spcBef>
                  <a:spcAft>
                    <a:spcPct val="0"/>
                  </a:spcAft>
                </a:pPr>
                <a:endParaRPr lang="en-US" sz="1874" err="1">
                  <a:solidFill>
                    <a:srgbClr val="FFFFFF"/>
                  </a:solidFill>
                  <a:latin typeface="Segoe UI"/>
                  <a:cs typeface="Segoe UI" pitchFamily="34" charset="0"/>
                </a:endParaRPr>
              </a:p>
            </p:txBody>
          </p:sp>
        </p:grpSp>
        <p:sp>
          <p:nvSpPr>
            <p:cNvPr id="6" name="Rectangle: Rounded Corners 4" descr="Light container front">
              <a:extLst>
                <a:ext uri="{FF2B5EF4-FFF2-40B4-BE49-F238E27FC236}">
                  <a16:creationId xmlns:a16="http://schemas.microsoft.com/office/drawing/2014/main" id="{D8402FFC-4BE4-AAAF-3F29-BAF4B5F2157D}"/>
                </a:ext>
              </a:extLst>
            </p:cNvPr>
            <p:cNvSpPr/>
            <p:nvPr/>
          </p:nvSpPr>
          <p:spPr bwMode="auto">
            <a:xfrm>
              <a:off x="5898316" y="1771313"/>
              <a:ext cx="5667728" cy="3669483"/>
            </a:xfrm>
            <a:prstGeom prst="round2SameRect">
              <a:avLst>
                <a:gd name="adj1" fmla="val 0"/>
                <a:gd name="adj2" fmla="val 3933"/>
              </a:avLst>
            </a:prstGeom>
            <a:solidFill>
              <a:srgbClr val="F4F3F5"/>
            </a:solidFill>
            <a:ln w="12700" cap="flat" cmpd="sng" algn="ctr">
              <a:noFill/>
              <a:prstDash val="solid"/>
              <a:headEnd type="none" w="med" len="med"/>
              <a:tailEnd type="none" w="med" len="med"/>
            </a:ln>
            <a:effectLst>
              <a:outerShdw blurRad="76200" dist="63500" dir="16200000" sx="99000" sy="99000" rotWithShape="0">
                <a:srgbClr val="454142">
                  <a:alpha val="2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874025" fontAlgn="base">
                <a:spcBef>
                  <a:spcPct val="0"/>
                </a:spcBef>
                <a:spcAft>
                  <a:spcPct val="0"/>
                </a:spcAft>
              </a:pPr>
              <a:endParaRPr lang="en-US" sz="1874" kern="0" err="1">
                <a:solidFill>
                  <a:srgbClr val="FFFFFF"/>
                </a:solidFill>
                <a:latin typeface="Segoe UI"/>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Picture Placeholder 3">
            <a:extLst>
              <a:ext uri="{FF2B5EF4-FFF2-40B4-BE49-F238E27FC236}">
                <a16:creationId xmlns:a16="http://schemas.microsoft.com/office/drawing/2014/main" id="{9241508F-E9B4-2B78-2118-120F5D05E119}"/>
              </a:ext>
            </a:extLst>
          </p:cNvPr>
          <p:cNvSpPr>
            <a:spLocks noGrp="1"/>
          </p:cNvSpPr>
          <p:nvPr>
            <p:ph type="pic" sz="quarter" idx="10"/>
          </p:nvPr>
        </p:nvSpPr>
        <p:spPr>
          <a:xfrm>
            <a:off x="7542806" y="2123561"/>
            <a:ext cx="2147542" cy="430901"/>
          </a:xfrm>
        </p:spPr>
        <p:txBody>
          <a:bodyPr/>
          <a:lstStyle/>
          <a:p>
            <a:endParaRPr lang="en-US"/>
          </a:p>
        </p:txBody>
      </p:sp>
      <p:pic>
        <p:nvPicPr>
          <p:cNvPr id="9" name="Picture 8" descr="A yellow and black swirly shapes&#10;&#10;Description automatically generated">
            <a:extLst>
              <a:ext uri="{FF2B5EF4-FFF2-40B4-BE49-F238E27FC236}">
                <a16:creationId xmlns:a16="http://schemas.microsoft.com/office/drawing/2014/main" id="{F2E95C38-734E-6444-08B8-DDA2A8AE1AE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7831072">
            <a:off x="1689617" y="4429672"/>
            <a:ext cx="5680987" cy="5680987"/>
          </a:xfrm>
          <a:prstGeom prst="rect">
            <a:avLst/>
          </a:prstGeom>
        </p:spPr>
      </p:pic>
    </p:spTree>
    <p:extLst>
      <p:ext uri="{BB962C8B-B14F-4D97-AF65-F5344CB8AC3E}">
        <p14:creationId xmlns:p14="http://schemas.microsoft.com/office/powerpoint/2010/main" val="241178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745">
          <p15:clr>
            <a:srgbClr val="5ACBF0"/>
          </p15:clr>
        </p15:guide>
        <p15:guide id="29" orient="horz" pos="1048">
          <p15:clr>
            <a:srgbClr val="5ACBF0"/>
          </p15:clr>
        </p15:guide>
        <p15:guide id="30" orient="horz" pos="237">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A194CB-DAA1-6D0C-03DF-C4635E2D2DB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25604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E700-5B4C-16C3-717F-D58E276434F3}"/>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7C052E6-EEA6-233F-4E3C-8E2CD4F274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03F6E0B-83AA-7C3E-54D7-8155BB06A381}"/>
              </a:ext>
            </a:extLst>
          </p:cNvPr>
          <p:cNvSpPr>
            <a:spLocks noGrp="1"/>
          </p:cNvSpPr>
          <p:nvPr>
            <p:ph type="dt" sz="half" idx="10"/>
          </p:nvPr>
        </p:nvSpPr>
        <p:spPr/>
        <p:txBody>
          <a:bodyPr/>
          <a:lstStyle/>
          <a:p>
            <a:fld id="{9B7EF4BB-CFED-454A-9DBD-EE34F9A15F71}" type="datetimeFigureOut">
              <a:rPr lang="en-NL" smtClean="0"/>
              <a:t>09/27/2024</a:t>
            </a:fld>
            <a:endParaRPr lang="en-NL"/>
          </a:p>
        </p:txBody>
      </p:sp>
      <p:sp>
        <p:nvSpPr>
          <p:cNvPr id="5" name="Footer Placeholder 4">
            <a:extLst>
              <a:ext uri="{FF2B5EF4-FFF2-40B4-BE49-F238E27FC236}">
                <a16:creationId xmlns:a16="http://schemas.microsoft.com/office/drawing/2014/main" id="{A7A7EDE9-D0EE-9887-C898-0F2D2C55F7D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FDB76D-AB55-F6C1-1D12-F81353436F2A}"/>
              </a:ext>
            </a:extLst>
          </p:cNvPr>
          <p:cNvSpPr>
            <a:spLocks noGrp="1"/>
          </p:cNvSpPr>
          <p:nvPr>
            <p:ph type="sldNum" sz="quarter" idx="12"/>
          </p:nvPr>
        </p:nvSpPr>
        <p:spPr/>
        <p:txBody>
          <a:bodyPr/>
          <a:lstStyle/>
          <a:p>
            <a:fld id="{9283EA7F-6F70-024D-92CC-E244B87B6D7D}" type="slidenum">
              <a:rPr lang="en-NL" smtClean="0"/>
              <a:t>‹#›</a:t>
            </a:fld>
            <a:endParaRPr lang="en-NL"/>
          </a:p>
        </p:txBody>
      </p:sp>
    </p:spTree>
    <p:extLst>
      <p:ext uri="{BB962C8B-B14F-4D97-AF65-F5344CB8AC3E}">
        <p14:creationId xmlns:p14="http://schemas.microsoft.com/office/powerpoint/2010/main" val="3899722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2547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50" Type="http://schemas.openxmlformats.org/officeDocument/2006/relationships/slideLayout" Target="../slideLayouts/slideLayout87.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9" Type="http://schemas.openxmlformats.org/officeDocument/2006/relationships/slideLayout" Target="../slideLayouts/slideLayout66.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3" Type="http://schemas.openxmlformats.org/officeDocument/2006/relationships/image" Target="../media/image1.png"/><Relationship Id="rId5" Type="http://schemas.openxmlformats.org/officeDocument/2006/relationships/slideLayout" Target="../slideLayouts/slideLayout4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52"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8" Type="http://schemas.openxmlformats.org/officeDocument/2006/relationships/slideLayout" Target="../slideLayouts/slideLayout45.xml"/><Relationship Id="rId51" Type="http://schemas.openxmlformats.org/officeDocument/2006/relationships/slideLayout" Target="../slideLayouts/slideLayout88.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20" Type="http://schemas.openxmlformats.org/officeDocument/2006/relationships/slideLayout" Target="../slideLayouts/slideLayout57.xml"/><Relationship Id="rId41" Type="http://schemas.openxmlformats.org/officeDocument/2006/relationships/slideLayout" Target="../slideLayouts/slideLayout78.xml"/><Relationship Id="rId54" Type="http://schemas.openxmlformats.org/officeDocument/2006/relationships/image" Target="../media/image2.svg"/><Relationship Id="rId1" Type="http://schemas.openxmlformats.org/officeDocument/2006/relationships/slideLayout" Target="../slideLayouts/slideLayout38.xml"/><Relationship Id="rId6" Type="http://schemas.openxmlformats.org/officeDocument/2006/relationships/slideLayout" Target="../slideLayouts/slideLayout43.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4194274"/>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706"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7" r:id="rId14"/>
    <p:sldLayoutId id="2147483714" r:id="rId15"/>
    <p:sldLayoutId id="2147483716" r:id="rId16"/>
    <p:sldLayoutId id="2147483688" r:id="rId17"/>
    <p:sldLayoutId id="2147483689" r:id="rId18"/>
    <p:sldLayoutId id="2147483690" r:id="rId19"/>
    <p:sldLayoutId id="2147483691" r:id="rId20"/>
    <p:sldLayoutId id="2147483694" r:id="rId21"/>
    <p:sldLayoutId id="2147483695" r:id="rId22"/>
    <p:sldLayoutId id="2147483696" r:id="rId23"/>
    <p:sldLayoutId id="2147483697" r:id="rId24"/>
    <p:sldLayoutId id="2147483698" r:id="rId25"/>
    <p:sldLayoutId id="2147483700" r:id="rId26"/>
    <p:sldLayoutId id="2147483701" r:id="rId27"/>
    <p:sldLayoutId id="2147483703" r:id="rId28"/>
    <p:sldLayoutId id="2147483704" r:id="rId29"/>
    <p:sldLayoutId id="2147483708" r:id="rId30"/>
    <p:sldLayoutId id="2147483709" r:id="rId31"/>
    <p:sldLayoutId id="2147483710" r:id="rId32"/>
    <p:sldLayoutId id="2147483711" r:id="rId33"/>
    <p:sldLayoutId id="2147483712" r:id="rId34"/>
    <p:sldLayoutId id="2147483717" r:id="rId35"/>
    <p:sldLayoutId id="2147483719" r:id="rId36"/>
    <p:sldLayoutId id="2147483772"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20" y="2743200"/>
            <a:ext cx="6858000" cy="1371600"/>
          </a:xfrm>
          <a:prstGeom prst="rect">
            <a:avLst/>
          </a:prstGeom>
        </p:spPr>
      </p:pic>
    </p:spTree>
    <p:extLst>
      <p:ext uri="{BB962C8B-B14F-4D97-AF65-F5344CB8AC3E}">
        <p14:creationId xmlns:p14="http://schemas.microsoft.com/office/powerpoint/2010/main" val="4214071588"/>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 id="2147483769" r:id="rId49"/>
    <p:sldLayoutId id="2147483770" r:id="rId50"/>
    <p:sldLayoutId id="2147483771" r:id="rId5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49.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9.sv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hyperlink" Target="https://dev.teams.microsoft.com/home"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57.png"/><Relationship Id="rId4" Type="http://schemas.openxmlformats.org/officeDocument/2006/relationships/hyperlink" Target="https://aka.ms/teams-toolkit"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hyperlink" Target="https://aka.ms/api-plugins" TargetMode="External"/><Relationship Id="rId2" Type="http://schemas.openxmlformats.org/officeDocument/2006/relationships/hyperlink" Target="https://aka.ms/copilot-options" TargetMode="External"/><Relationship Id="rId1" Type="http://schemas.openxmlformats.org/officeDocument/2006/relationships/slideLayout" Target="../slideLayouts/slideLayout35.xml"/><Relationship Id="rId6" Type="http://schemas.openxmlformats.org/officeDocument/2006/relationships/hyperlink" Target="https://aka.ms/copilotdevcamp" TargetMode="External"/><Relationship Id="rId5" Type="http://schemas.openxmlformats.org/officeDocument/2006/relationships/hyperlink" Target="https://aka.ms/Copilot-extensions/samples" TargetMode="External"/><Relationship Id="rId4" Type="http://schemas.openxmlformats.org/officeDocument/2006/relationships/hyperlink" Target="https://aka.ms/declarative-copilot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572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BE289-47AF-9AD7-D2BF-83D081C81BA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9AA5890-D7DB-61EF-71B9-8C58C28B9DA8}"/>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A7EEDFC-2E30-B2C1-2468-6F453FC631F3}"/>
              </a:ext>
            </a:extLst>
          </p:cNvPr>
          <p:cNvSpPr/>
          <p:nvPr/>
        </p:nvSpPr>
        <p:spPr bwMode="auto">
          <a:xfrm>
            <a:off x="2964874" y="4692073"/>
            <a:ext cx="3408218" cy="183803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41102DA4-4202-9E26-6EBC-909889B55DE0}"/>
              </a:ext>
            </a:extLst>
          </p:cNvPr>
          <p:cNvSpPr/>
          <p:nvPr/>
        </p:nvSpPr>
        <p:spPr bwMode="auto">
          <a:xfrm>
            <a:off x="628073" y="1477816"/>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959551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EC599A-7D0B-44B7-064A-35EB3C89E045}"/>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27525CF-309A-1EEE-FD52-B5E235EE4621}"/>
              </a:ext>
            </a:extLst>
          </p:cNvPr>
          <p:cNvSpPr/>
          <p:nvPr/>
        </p:nvSpPr>
        <p:spPr bwMode="auto">
          <a:xfrm>
            <a:off x="628073" y="1699488"/>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277668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92EAC-646B-6AF4-915D-9CE346F3208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7C26FA9-549A-C334-06BE-0FC2CE81149D}"/>
              </a:ext>
            </a:extLst>
          </p:cNvPr>
          <p:cNvSpPr/>
          <p:nvPr/>
        </p:nvSpPr>
        <p:spPr bwMode="auto">
          <a:xfrm>
            <a:off x="1778000" y="1265848"/>
            <a:ext cx="8928100" cy="3954585"/>
          </a:xfrm>
          <a:prstGeom prst="roundRect">
            <a:avLst>
              <a:gd name="adj" fmla="val 8729"/>
            </a:avLst>
          </a:prstGeom>
          <a:solidFill>
            <a:srgbClr val="FFC000"/>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DD86FCEE-19F5-F341-C5E8-AE84C815961F}"/>
              </a:ext>
            </a:extLst>
          </p:cNvPr>
          <p:cNvSpPr>
            <a:spLocks noGrp="1"/>
          </p:cNvSpPr>
          <p:nvPr>
            <p:ph type="title"/>
          </p:nvPr>
        </p:nvSpPr>
        <p:spPr/>
        <p:txBody>
          <a:bodyPr/>
          <a:lstStyle/>
          <a:p>
            <a:pPr algn="ctr"/>
            <a:r>
              <a:rPr lang="en-US" dirty="0"/>
              <a:t>Anatomy of an app package</a:t>
            </a:r>
          </a:p>
        </p:txBody>
      </p:sp>
      <p:sp>
        <p:nvSpPr>
          <p:cNvPr id="23" name="Rectangle 22">
            <a:extLst>
              <a:ext uri="{FF2B5EF4-FFF2-40B4-BE49-F238E27FC236}">
                <a16:creationId xmlns:a16="http://schemas.microsoft.com/office/drawing/2014/main" id="{0FC83BF5-A012-734D-154E-A6BE421D9DEB}"/>
              </a:ext>
            </a:extLst>
          </p:cNvPr>
          <p:cNvSpPr/>
          <p:nvPr/>
        </p:nvSpPr>
        <p:spPr>
          <a:xfrm>
            <a:off x="2179638" y="1483944"/>
            <a:ext cx="7124700" cy="3540125"/>
          </a:xfrm>
          <a:prstGeom prst="rect">
            <a:avLst/>
          </a:prstGeom>
          <a:noFill/>
        </p:spPr>
        <p:txBody>
          <a:bodyPr/>
          <a:lstStyle/>
          <a:p>
            <a:endParaRPr lang="uk-UA"/>
          </a:p>
        </p:txBody>
      </p:sp>
      <p:sp>
        <p:nvSpPr>
          <p:cNvPr id="21" name="TextBox 20">
            <a:extLst>
              <a:ext uri="{FF2B5EF4-FFF2-40B4-BE49-F238E27FC236}">
                <a16:creationId xmlns:a16="http://schemas.microsoft.com/office/drawing/2014/main" id="{8AF56011-E16C-3C76-36DC-A2900AFE6B9A}"/>
              </a:ext>
            </a:extLst>
          </p:cNvPr>
          <p:cNvSpPr txBox="1"/>
          <p:nvPr/>
        </p:nvSpPr>
        <p:spPr>
          <a:xfrm>
            <a:off x="1997216" y="5306949"/>
            <a:ext cx="2847975" cy="492443"/>
          </a:xfrm>
          <a:prstGeom prst="rect">
            <a:avLst/>
          </a:prstGeom>
          <a:noFill/>
        </p:spPr>
        <p:txBody>
          <a:bodyPr wrap="square" lIns="0" tIns="0" rIns="0" bIns="0" rtlCol="0">
            <a:spAutoFit/>
          </a:bodyPr>
          <a:lstStyle/>
          <a:p>
            <a:pPr algn="l"/>
            <a:r>
              <a:rPr lang="en-US" sz="3200" dirty="0"/>
              <a:t>appPackage.zip</a:t>
            </a:r>
          </a:p>
        </p:txBody>
      </p:sp>
      <p:grpSp>
        <p:nvGrpSpPr>
          <p:cNvPr id="90" name="Group 89">
            <a:extLst>
              <a:ext uri="{FF2B5EF4-FFF2-40B4-BE49-F238E27FC236}">
                <a16:creationId xmlns:a16="http://schemas.microsoft.com/office/drawing/2014/main" id="{F028E82D-3B30-39A8-5288-569DADB5112C}"/>
              </a:ext>
            </a:extLst>
          </p:cNvPr>
          <p:cNvGrpSpPr/>
          <p:nvPr/>
        </p:nvGrpSpPr>
        <p:grpSpPr>
          <a:xfrm>
            <a:off x="9376992" y="1239715"/>
            <a:ext cx="914400" cy="4006850"/>
            <a:chOff x="9224715" y="1451708"/>
            <a:chExt cx="914400" cy="4006850"/>
          </a:xfrm>
          <a:solidFill>
            <a:schemeClr val="bg1"/>
          </a:solidFill>
        </p:grpSpPr>
        <p:pic>
          <p:nvPicPr>
            <p:cNvPr id="91" name="Graphic 90" descr="Zipper with solid fill">
              <a:extLst>
                <a:ext uri="{FF2B5EF4-FFF2-40B4-BE49-F238E27FC236}">
                  <a16:creationId xmlns:a16="http://schemas.microsoft.com/office/drawing/2014/main" id="{22E5C5F1-13CF-5106-0C76-804A643914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4715" y="1451708"/>
              <a:ext cx="914400" cy="914400"/>
            </a:xfrm>
            <a:prstGeom prst="rect">
              <a:avLst/>
            </a:prstGeom>
          </p:spPr>
        </p:pic>
        <p:pic>
          <p:nvPicPr>
            <p:cNvPr id="92" name="Graphic 91" descr="Zipper with solid fill">
              <a:extLst>
                <a:ext uri="{FF2B5EF4-FFF2-40B4-BE49-F238E27FC236}">
                  <a16:creationId xmlns:a16="http://schemas.microsoft.com/office/drawing/2014/main" id="{2D10C6A4-1D41-E95D-6432-39986DA3D7A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300166"/>
              <a:ext cx="914400" cy="300892"/>
            </a:xfrm>
            <a:prstGeom prst="rect">
              <a:avLst/>
            </a:prstGeom>
          </p:spPr>
        </p:pic>
        <p:pic>
          <p:nvPicPr>
            <p:cNvPr id="93" name="Graphic 92" descr="Zipper with solid fill">
              <a:extLst>
                <a:ext uri="{FF2B5EF4-FFF2-40B4-BE49-F238E27FC236}">
                  <a16:creationId xmlns:a16="http://schemas.microsoft.com/office/drawing/2014/main" id="{20CFB188-3D75-1EA0-F7B2-CB9C8E7891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538291"/>
              <a:ext cx="914400" cy="300892"/>
            </a:xfrm>
            <a:prstGeom prst="rect">
              <a:avLst/>
            </a:prstGeom>
          </p:spPr>
        </p:pic>
        <p:pic>
          <p:nvPicPr>
            <p:cNvPr id="94" name="Graphic 93" descr="Zipper with solid fill">
              <a:extLst>
                <a:ext uri="{FF2B5EF4-FFF2-40B4-BE49-F238E27FC236}">
                  <a16:creationId xmlns:a16="http://schemas.microsoft.com/office/drawing/2014/main" id="{F9FD18DF-9A24-6BF1-51E4-D1A924D59BD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776416"/>
              <a:ext cx="914400" cy="300892"/>
            </a:xfrm>
            <a:prstGeom prst="rect">
              <a:avLst/>
            </a:prstGeom>
          </p:spPr>
        </p:pic>
        <p:pic>
          <p:nvPicPr>
            <p:cNvPr id="95" name="Graphic 94" descr="Zipper with solid fill">
              <a:extLst>
                <a:ext uri="{FF2B5EF4-FFF2-40B4-BE49-F238E27FC236}">
                  <a16:creationId xmlns:a16="http://schemas.microsoft.com/office/drawing/2014/main" id="{27644FB3-C8FC-7B8A-B051-E5364BF1AD4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014541"/>
              <a:ext cx="914400" cy="300892"/>
            </a:xfrm>
            <a:prstGeom prst="rect">
              <a:avLst/>
            </a:prstGeom>
          </p:spPr>
        </p:pic>
        <p:pic>
          <p:nvPicPr>
            <p:cNvPr id="96" name="Graphic 95" descr="Zipper with solid fill">
              <a:extLst>
                <a:ext uri="{FF2B5EF4-FFF2-40B4-BE49-F238E27FC236}">
                  <a16:creationId xmlns:a16="http://schemas.microsoft.com/office/drawing/2014/main" id="{92683F0C-36D3-2AD4-53B0-B608D86E50D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252666"/>
              <a:ext cx="914400" cy="300892"/>
            </a:xfrm>
            <a:prstGeom prst="rect">
              <a:avLst/>
            </a:prstGeom>
          </p:spPr>
        </p:pic>
        <p:pic>
          <p:nvPicPr>
            <p:cNvPr id="97" name="Graphic 96" descr="Zipper with solid fill">
              <a:extLst>
                <a:ext uri="{FF2B5EF4-FFF2-40B4-BE49-F238E27FC236}">
                  <a16:creationId xmlns:a16="http://schemas.microsoft.com/office/drawing/2014/main" id="{75D6DB5E-B000-B2B1-0214-A190F0B0AD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490791"/>
              <a:ext cx="914400" cy="300892"/>
            </a:xfrm>
            <a:prstGeom prst="rect">
              <a:avLst/>
            </a:prstGeom>
          </p:spPr>
        </p:pic>
        <p:pic>
          <p:nvPicPr>
            <p:cNvPr id="98" name="Graphic 97" descr="Zipper with solid fill">
              <a:extLst>
                <a:ext uri="{FF2B5EF4-FFF2-40B4-BE49-F238E27FC236}">
                  <a16:creationId xmlns:a16="http://schemas.microsoft.com/office/drawing/2014/main" id="{7C05674C-B840-BA5F-53D5-4EB6BE7BEC0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728916"/>
              <a:ext cx="914400" cy="300892"/>
            </a:xfrm>
            <a:prstGeom prst="rect">
              <a:avLst/>
            </a:prstGeom>
          </p:spPr>
        </p:pic>
        <p:pic>
          <p:nvPicPr>
            <p:cNvPr id="99" name="Graphic 98" descr="Zipper with solid fill">
              <a:extLst>
                <a:ext uri="{FF2B5EF4-FFF2-40B4-BE49-F238E27FC236}">
                  <a16:creationId xmlns:a16="http://schemas.microsoft.com/office/drawing/2014/main" id="{5FC02D05-A7D5-D2D7-8CD3-470BCBA2FF7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967041"/>
              <a:ext cx="914400" cy="300892"/>
            </a:xfrm>
            <a:prstGeom prst="rect">
              <a:avLst/>
            </a:prstGeom>
          </p:spPr>
        </p:pic>
        <p:pic>
          <p:nvPicPr>
            <p:cNvPr id="100" name="Graphic 99" descr="Zipper with solid fill">
              <a:extLst>
                <a:ext uri="{FF2B5EF4-FFF2-40B4-BE49-F238E27FC236}">
                  <a16:creationId xmlns:a16="http://schemas.microsoft.com/office/drawing/2014/main" id="{FACA3890-9294-6106-0435-48F263CB353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205166"/>
              <a:ext cx="914400" cy="300892"/>
            </a:xfrm>
            <a:prstGeom prst="rect">
              <a:avLst/>
            </a:prstGeom>
          </p:spPr>
        </p:pic>
        <p:pic>
          <p:nvPicPr>
            <p:cNvPr id="101" name="Graphic 100" descr="Zipper with solid fill">
              <a:extLst>
                <a:ext uri="{FF2B5EF4-FFF2-40B4-BE49-F238E27FC236}">
                  <a16:creationId xmlns:a16="http://schemas.microsoft.com/office/drawing/2014/main" id="{F122CEF0-5D2B-5B96-DFE5-7C56F3B3318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443291"/>
              <a:ext cx="914400" cy="300892"/>
            </a:xfrm>
            <a:prstGeom prst="rect">
              <a:avLst/>
            </a:prstGeom>
          </p:spPr>
        </p:pic>
        <p:pic>
          <p:nvPicPr>
            <p:cNvPr id="102" name="Graphic 101" descr="Zipper with solid fill">
              <a:extLst>
                <a:ext uri="{FF2B5EF4-FFF2-40B4-BE49-F238E27FC236}">
                  <a16:creationId xmlns:a16="http://schemas.microsoft.com/office/drawing/2014/main" id="{D989CC45-3ED1-0408-E137-A5E3B6B9003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681416"/>
              <a:ext cx="914400" cy="300892"/>
            </a:xfrm>
            <a:prstGeom prst="rect">
              <a:avLst/>
            </a:prstGeom>
          </p:spPr>
        </p:pic>
        <p:pic>
          <p:nvPicPr>
            <p:cNvPr id="103" name="Graphic 102" descr="Zipper with solid fill">
              <a:extLst>
                <a:ext uri="{FF2B5EF4-FFF2-40B4-BE49-F238E27FC236}">
                  <a16:creationId xmlns:a16="http://schemas.microsoft.com/office/drawing/2014/main" id="{62328FFF-56E7-C3A1-AAEA-D4E1C1BDD12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919541"/>
              <a:ext cx="914400" cy="300892"/>
            </a:xfrm>
            <a:prstGeom prst="rect">
              <a:avLst/>
            </a:prstGeom>
          </p:spPr>
        </p:pic>
        <p:pic>
          <p:nvPicPr>
            <p:cNvPr id="104" name="Graphic 103" descr="Zipper with solid fill">
              <a:extLst>
                <a:ext uri="{FF2B5EF4-FFF2-40B4-BE49-F238E27FC236}">
                  <a16:creationId xmlns:a16="http://schemas.microsoft.com/office/drawing/2014/main" id="{71FE262D-656B-79C9-FC39-AA2B5CA96CD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5157666"/>
              <a:ext cx="914400" cy="300892"/>
            </a:xfrm>
            <a:prstGeom prst="rect">
              <a:avLst/>
            </a:prstGeom>
          </p:spPr>
        </p:pic>
      </p:grpSp>
      <p:sp>
        <p:nvSpPr>
          <p:cNvPr id="19" name="Rectangle: Rounded Corners 18">
            <a:extLst>
              <a:ext uri="{FF2B5EF4-FFF2-40B4-BE49-F238E27FC236}">
                <a16:creationId xmlns:a16="http://schemas.microsoft.com/office/drawing/2014/main" id="{22B3FAA7-B668-F98E-8525-444AD24F9C63}"/>
              </a:ext>
            </a:extLst>
          </p:cNvPr>
          <p:cNvSpPr/>
          <p:nvPr/>
        </p:nvSpPr>
        <p:spPr bwMode="auto">
          <a:xfrm>
            <a:off x="3738687" y="2925748"/>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err="1">
                <a:ln w="3175">
                  <a:noFill/>
                </a:ln>
                <a:solidFill>
                  <a:schemeClr val="tx1"/>
                </a:solidFill>
                <a:latin typeface="+mj-lt"/>
                <a:cs typeface="Segoe UI" panose="020B0502040204020203" pitchFamily="34" charset="0"/>
              </a:rPr>
              <a:t>manifest.json</a:t>
            </a:r>
            <a:endParaRPr lang="en-US" sz="1200" dirty="0">
              <a:ln w="3175">
                <a:noFill/>
              </a:ln>
              <a:solidFill>
                <a:schemeClr val="tx1"/>
              </a:solidFill>
              <a:latin typeface="+mj-lt"/>
              <a:cs typeface="Segoe UI" panose="020B0502040204020203" pitchFamily="34" charset="0"/>
            </a:endParaRPr>
          </a:p>
        </p:txBody>
      </p:sp>
      <p:sp>
        <p:nvSpPr>
          <p:cNvPr id="20" name="Rectangle: Rounded Corners 19">
            <a:extLst>
              <a:ext uri="{FF2B5EF4-FFF2-40B4-BE49-F238E27FC236}">
                <a16:creationId xmlns:a16="http://schemas.microsoft.com/office/drawing/2014/main" id="{622C8519-DE1A-8D05-983C-26DFD0FE615D}"/>
              </a:ext>
            </a:extLst>
          </p:cNvPr>
          <p:cNvSpPr/>
          <p:nvPr/>
        </p:nvSpPr>
        <p:spPr bwMode="auto">
          <a:xfrm>
            <a:off x="5611048" y="1801066"/>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defRPr/>
            </a:pPr>
            <a:r>
              <a:rPr lang="en-US" sz="1200" dirty="0">
                <a:ln w="3175">
                  <a:noFill/>
                </a:ln>
                <a:solidFill>
                  <a:schemeClr val="tx1"/>
                </a:solidFill>
                <a:latin typeface="+mj-lt"/>
                <a:cs typeface="Segoe UI" panose="020B0502040204020203" pitchFamily="34" charset="0"/>
              </a:rPr>
              <a:t>declarative</a:t>
            </a:r>
            <a:br>
              <a:rPr lang="en-US" sz="1200" dirty="0">
                <a:ln w="3175">
                  <a:noFill/>
                </a:ln>
                <a:solidFill>
                  <a:schemeClr val="tx1"/>
                </a:solidFill>
                <a:latin typeface="+mj-lt"/>
                <a:cs typeface="Segoe UI" panose="020B0502040204020203" pitchFamily="34" charset="0"/>
              </a:rPr>
            </a:br>
            <a:r>
              <a:rPr lang="en-US" sz="1200" dirty="0" err="1">
                <a:ln w="3175">
                  <a:noFill/>
                </a:ln>
                <a:solidFill>
                  <a:schemeClr val="tx1"/>
                </a:solidFill>
                <a:latin typeface="+mj-lt"/>
                <a:cs typeface="Segoe UI" panose="020B0502040204020203" pitchFamily="34" charset="0"/>
              </a:rPr>
              <a:t>agent.json</a:t>
            </a:r>
            <a:endParaRPr lang="en-US" sz="1200" dirty="0">
              <a:ln w="3175">
                <a:noFill/>
              </a:ln>
              <a:solidFill>
                <a:schemeClr val="tx1"/>
              </a:solidFill>
              <a:latin typeface="+mj-lt"/>
              <a:cs typeface="Segoe UI" panose="020B0502040204020203" pitchFamily="34" charset="0"/>
            </a:endParaRPr>
          </a:p>
        </p:txBody>
      </p:sp>
      <p:sp>
        <p:nvSpPr>
          <p:cNvPr id="22" name="Rectangle: Rounded Corners 21">
            <a:extLst>
              <a:ext uri="{FF2B5EF4-FFF2-40B4-BE49-F238E27FC236}">
                <a16:creationId xmlns:a16="http://schemas.microsoft.com/office/drawing/2014/main" id="{899D7403-4CE9-ECFD-B4CA-FB6ACA9F7570}"/>
              </a:ext>
            </a:extLst>
          </p:cNvPr>
          <p:cNvSpPr/>
          <p:nvPr/>
        </p:nvSpPr>
        <p:spPr bwMode="auto">
          <a:xfrm>
            <a:off x="5611048" y="2925749"/>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a:ln w="3175">
                  <a:noFill/>
                </a:ln>
                <a:solidFill>
                  <a:schemeClr val="tx1"/>
                </a:solidFill>
                <a:latin typeface="+mj-lt"/>
                <a:cs typeface="Segoe UI" panose="020B0502040204020203" pitchFamily="34" charset="0"/>
              </a:rPr>
              <a:t>icon192.png (192x192)</a:t>
            </a:r>
          </a:p>
        </p:txBody>
      </p:sp>
      <p:sp>
        <p:nvSpPr>
          <p:cNvPr id="24" name="Rectangle: Rounded Corners 23">
            <a:extLst>
              <a:ext uri="{FF2B5EF4-FFF2-40B4-BE49-F238E27FC236}">
                <a16:creationId xmlns:a16="http://schemas.microsoft.com/office/drawing/2014/main" id="{B09E4F3C-BBAE-BD1A-659A-FFAAA7ABEF7E}"/>
              </a:ext>
            </a:extLst>
          </p:cNvPr>
          <p:cNvSpPr/>
          <p:nvPr/>
        </p:nvSpPr>
        <p:spPr bwMode="auto">
          <a:xfrm>
            <a:off x="5611048" y="4050432"/>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a:ln w="3175">
                  <a:noFill/>
                </a:ln>
                <a:solidFill>
                  <a:schemeClr val="tx1"/>
                </a:solidFill>
                <a:latin typeface="+mj-lt"/>
                <a:cs typeface="Segoe UI" panose="020B0502040204020203" pitchFamily="34" charset="0"/>
              </a:rPr>
              <a:t>icon32.png (32x32)</a:t>
            </a:r>
          </a:p>
        </p:txBody>
      </p:sp>
      <p:cxnSp>
        <p:nvCxnSpPr>
          <p:cNvPr id="28" name="Connector: Elbow 27">
            <a:extLst>
              <a:ext uri="{FF2B5EF4-FFF2-40B4-BE49-F238E27FC236}">
                <a16:creationId xmlns:a16="http://schemas.microsoft.com/office/drawing/2014/main" id="{823DE0C1-AA37-056B-1A23-023EDC96E5CF}"/>
              </a:ext>
            </a:extLst>
          </p:cNvPr>
          <p:cNvCxnSpPr>
            <a:stCxn id="19" idx="3"/>
            <a:endCxn id="20" idx="1"/>
          </p:cNvCxnSpPr>
          <p:nvPr/>
        </p:nvCxnSpPr>
        <p:spPr>
          <a:xfrm flipV="1">
            <a:off x="5199554" y="2154115"/>
            <a:ext cx="411494" cy="1124682"/>
          </a:xfrm>
          <a:prstGeom prst="bentConnector3">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EADACDA-72B5-DF6A-F1C3-DF92E7359F08}"/>
              </a:ext>
            </a:extLst>
          </p:cNvPr>
          <p:cNvCxnSpPr>
            <a:cxnSpLocks/>
            <a:stCxn id="19" idx="3"/>
            <a:endCxn id="22" idx="1"/>
          </p:cNvCxnSpPr>
          <p:nvPr/>
        </p:nvCxnSpPr>
        <p:spPr>
          <a:xfrm>
            <a:off x="5199554" y="3278797"/>
            <a:ext cx="411494" cy="1"/>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380AE358-3EAA-75F5-456B-158A0F61D11A}"/>
              </a:ext>
            </a:extLst>
          </p:cNvPr>
          <p:cNvCxnSpPr>
            <a:cxnSpLocks/>
            <a:stCxn id="19" idx="3"/>
            <a:endCxn id="24" idx="1"/>
          </p:cNvCxnSpPr>
          <p:nvPr/>
        </p:nvCxnSpPr>
        <p:spPr>
          <a:xfrm>
            <a:off x="5199554" y="3278797"/>
            <a:ext cx="411494" cy="1124684"/>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BD8799F-D5E0-3FF3-74AF-89A0698AC775}"/>
              </a:ext>
            </a:extLst>
          </p:cNvPr>
          <p:cNvCxnSpPr>
            <a:cxnSpLocks/>
          </p:cNvCxnSpPr>
          <p:nvPr/>
        </p:nvCxnSpPr>
        <p:spPr>
          <a:xfrm>
            <a:off x="5199554" y="3278797"/>
            <a:ext cx="411494" cy="1124684"/>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9701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E393-F352-2ADE-9CFB-7F104488E68E}"/>
              </a:ext>
            </a:extLst>
          </p:cNvPr>
          <p:cNvSpPr>
            <a:spLocks noGrp="1"/>
          </p:cNvSpPr>
          <p:nvPr>
            <p:ph type="title"/>
          </p:nvPr>
        </p:nvSpPr>
        <p:spPr/>
        <p:txBody>
          <a:bodyPr/>
          <a:lstStyle/>
          <a:p>
            <a:r>
              <a:rPr lang="en-US" dirty="0"/>
              <a:t>Add your knowledge and skills</a:t>
            </a:r>
          </a:p>
        </p:txBody>
      </p:sp>
      <p:sp>
        <p:nvSpPr>
          <p:cNvPr id="6" name="Text Placeholder 5">
            <a:extLst>
              <a:ext uri="{FF2B5EF4-FFF2-40B4-BE49-F238E27FC236}">
                <a16:creationId xmlns:a16="http://schemas.microsoft.com/office/drawing/2014/main" id="{DC84628F-5D94-DBA8-BB1A-D924939F3CDD}"/>
              </a:ext>
            </a:extLst>
          </p:cNvPr>
          <p:cNvSpPr>
            <a:spLocks noGrp="1"/>
          </p:cNvSpPr>
          <p:nvPr>
            <p:ph type="body" sz="quarter" idx="16"/>
          </p:nvPr>
        </p:nvSpPr>
        <p:spPr/>
        <p:txBody>
          <a:bodyPr/>
          <a:lstStyle/>
          <a:p>
            <a:r>
              <a:rPr lang="en-US" dirty="0"/>
              <a:t>Capabilities</a:t>
            </a:r>
          </a:p>
        </p:txBody>
      </p:sp>
      <p:sp>
        <p:nvSpPr>
          <p:cNvPr id="4" name="Text Placeholder 3">
            <a:extLst>
              <a:ext uri="{FF2B5EF4-FFF2-40B4-BE49-F238E27FC236}">
                <a16:creationId xmlns:a16="http://schemas.microsoft.com/office/drawing/2014/main" id="{AB5F52CC-6509-2EFF-D819-19F8EE37AE26}"/>
              </a:ext>
            </a:extLst>
          </p:cNvPr>
          <p:cNvSpPr>
            <a:spLocks noGrp="1"/>
          </p:cNvSpPr>
          <p:nvPr>
            <p:ph type="body" sz="quarter" idx="14"/>
          </p:nvPr>
        </p:nvSpPr>
        <p:spPr>
          <a:xfrm>
            <a:off x="584200" y="2084388"/>
            <a:ext cx="5219700" cy="1255728"/>
          </a:xfrm>
        </p:spPr>
        <p:txBody>
          <a:bodyPr/>
          <a:lstStyle/>
          <a:p>
            <a:r>
              <a:rPr lang="en-US" dirty="0"/>
              <a:t>Graph Connectors</a:t>
            </a:r>
          </a:p>
          <a:p>
            <a:r>
              <a:rPr lang="en-US" dirty="0"/>
              <a:t>SharePoint and OneDrive</a:t>
            </a:r>
          </a:p>
          <a:p>
            <a:r>
              <a:rPr lang="en-US" dirty="0"/>
              <a:t>Web</a:t>
            </a:r>
          </a:p>
        </p:txBody>
      </p:sp>
      <p:sp>
        <p:nvSpPr>
          <p:cNvPr id="7" name="Text Placeholder 6">
            <a:extLst>
              <a:ext uri="{FF2B5EF4-FFF2-40B4-BE49-F238E27FC236}">
                <a16:creationId xmlns:a16="http://schemas.microsoft.com/office/drawing/2014/main" id="{4DDECB82-E367-861B-D843-F4A304B1844B}"/>
              </a:ext>
            </a:extLst>
          </p:cNvPr>
          <p:cNvSpPr>
            <a:spLocks noGrp="1"/>
          </p:cNvSpPr>
          <p:nvPr>
            <p:ph type="body" sz="quarter" idx="17"/>
          </p:nvPr>
        </p:nvSpPr>
        <p:spPr/>
        <p:txBody>
          <a:bodyPr/>
          <a:lstStyle/>
          <a:p>
            <a:r>
              <a:rPr lang="en-US" dirty="0"/>
              <a:t>Actions</a:t>
            </a:r>
          </a:p>
        </p:txBody>
      </p:sp>
      <p:sp>
        <p:nvSpPr>
          <p:cNvPr id="5" name="Text Placeholder 4">
            <a:extLst>
              <a:ext uri="{FF2B5EF4-FFF2-40B4-BE49-F238E27FC236}">
                <a16:creationId xmlns:a16="http://schemas.microsoft.com/office/drawing/2014/main" id="{2449CAA8-4CDC-DD91-7086-599A6FBDFE35}"/>
              </a:ext>
            </a:extLst>
          </p:cNvPr>
          <p:cNvSpPr>
            <a:spLocks noGrp="1"/>
          </p:cNvSpPr>
          <p:nvPr>
            <p:ph type="body" sz="quarter" idx="15"/>
          </p:nvPr>
        </p:nvSpPr>
        <p:spPr>
          <a:xfrm>
            <a:off x="6397625" y="2084388"/>
            <a:ext cx="5219700" cy="369332"/>
          </a:xfrm>
        </p:spPr>
        <p:txBody>
          <a:bodyPr/>
          <a:lstStyle/>
          <a:p>
            <a:r>
              <a:rPr lang="en-US" dirty="0"/>
              <a:t>API plugins (call REST APIs)</a:t>
            </a:r>
          </a:p>
        </p:txBody>
      </p:sp>
    </p:spTree>
    <p:extLst>
      <p:ext uri="{BB962C8B-B14F-4D97-AF65-F5344CB8AC3E}">
        <p14:creationId xmlns:p14="http://schemas.microsoft.com/office/powerpoint/2010/main" val="50083846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D59FB-8FFB-5D9B-307D-280598A1DB6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0FE523-9D94-C7CD-D632-F10B87177E48}"/>
              </a:ext>
            </a:extLst>
          </p:cNvPr>
          <p:cNvPicPr>
            <a:picLocks noChangeAspect="1"/>
          </p:cNvPicPr>
          <p:nvPr/>
        </p:nvPicPr>
        <p:blipFill>
          <a:blip r:embed="rId3"/>
          <a:stretch>
            <a:fillRect/>
          </a:stretch>
        </p:blipFill>
        <p:spPr>
          <a:xfrm>
            <a:off x="335850" y="903797"/>
            <a:ext cx="11312024" cy="5353910"/>
          </a:xfrm>
          <a:prstGeom prst="rect">
            <a:avLst/>
          </a:prstGeom>
        </p:spPr>
      </p:pic>
      <p:sp>
        <p:nvSpPr>
          <p:cNvPr id="2" name="Rectangle 1">
            <a:extLst>
              <a:ext uri="{FF2B5EF4-FFF2-40B4-BE49-F238E27FC236}">
                <a16:creationId xmlns:a16="http://schemas.microsoft.com/office/drawing/2014/main" id="{A99456AC-437F-AF04-4FCF-EEA1385F27A5}"/>
              </a:ext>
            </a:extLst>
          </p:cNvPr>
          <p:cNvSpPr/>
          <p:nvPr/>
        </p:nvSpPr>
        <p:spPr bwMode="auto">
          <a:xfrm>
            <a:off x="8100193" y="3788396"/>
            <a:ext cx="3547681" cy="25083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61D74BD7-E54E-8C76-2E4D-2557C939B5FD}"/>
              </a:ext>
            </a:extLst>
          </p:cNvPr>
          <p:cNvSpPr/>
          <p:nvPr/>
        </p:nvSpPr>
        <p:spPr bwMode="auto">
          <a:xfrm>
            <a:off x="6465225" y="5224331"/>
            <a:ext cx="1388988" cy="4102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190C888-28D4-7D5A-3AE5-41E88FA22D6F}"/>
              </a:ext>
            </a:extLst>
          </p:cNvPr>
          <p:cNvSpPr/>
          <p:nvPr/>
        </p:nvSpPr>
        <p:spPr bwMode="auto">
          <a:xfrm>
            <a:off x="3884561" y="5337637"/>
            <a:ext cx="1388988" cy="4102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58EFA6-9D7C-7172-9163-3DFFC1CF9254}"/>
              </a:ext>
            </a:extLst>
          </p:cNvPr>
          <p:cNvSpPr/>
          <p:nvPr/>
        </p:nvSpPr>
        <p:spPr bwMode="auto">
          <a:xfrm>
            <a:off x="500858" y="952852"/>
            <a:ext cx="809511" cy="70951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pic>
        <p:nvPicPr>
          <p:cNvPr id="8" name="Picture 7" descr="A blue and white logo&#10;&#10;Description automatically generated">
            <a:extLst>
              <a:ext uri="{FF2B5EF4-FFF2-40B4-BE49-F238E27FC236}">
                <a16:creationId xmlns:a16="http://schemas.microsoft.com/office/drawing/2014/main" id="{4B755C56-D402-C5C6-D5D3-0B473AFCF075}"/>
              </a:ext>
            </a:extLst>
          </p:cNvPr>
          <p:cNvPicPr>
            <a:picLocks noChangeAspect="1"/>
          </p:cNvPicPr>
          <p:nvPr/>
        </p:nvPicPr>
        <p:blipFill>
          <a:blip r:embed="rId4"/>
          <a:stretch>
            <a:fillRect/>
          </a:stretch>
        </p:blipFill>
        <p:spPr>
          <a:xfrm>
            <a:off x="597036" y="1286149"/>
            <a:ext cx="432529" cy="376216"/>
          </a:xfrm>
          <a:prstGeom prst="rect">
            <a:avLst/>
          </a:prstGeom>
        </p:spPr>
      </p:pic>
      <p:pic>
        <p:nvPicPr>
          <p:cNvPr id="9" name="Picture 8" descr="A green square with white x on it&#10;&#10;Description automatically generated">
            <a:extLst>
              <a:ext uri="{FF2B5EF4-FFF2-40B4-BE49-F238E27FC236}">
                <a16:creationId xmlns:a16="http://schemas.microsoft.com/office/drawing/2014/main" id="{1E831DC8-891D-7F3F-6794-30056706262C}"/>
              </a:ext>
            </a:extLst>
          </p:cNvPr>
          <p:cNvPicPr>
            <a:picLocks noChangeAspect="1"/>
          </p:cNvPicPr>
          <p:nvPr/>
        </p:nvPicPr>
        <p:blipFill>
          <a:blip r:embed="rId5"/>
          <a:stretch>
            <a:fillRect/>
          </a:stretch>
        </p:blipFill>
        <p:spPr>
          <a:xfrm>
            <a:off x="905612" y="1048756"/>
            <a:ext cx="456009" cy="396640"/>
          </a:xfrm>
          <a:prstGeom prst="rect">
            <a:avLst/>
          </a:prstGeom>
        </p:spPr>
      </p:pic>
    </p:spTree>
    <p:extLst>
      <p:ext uri="{BB962C8B-B14F-4D97-AF65-F5344CB8AC3E}">
        <p14:creationId xmlns:p14="http://schemas.microsoft.com/office/powerpoint/2010/main" val="396699899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A080-EF75-3D34-C5DE-AF575FF248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320578-64A1-9FF6-AF96-CA6B374F0B86}"/>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81FD21EF-9118-FC01-F43C-3B9CEABC1127}"/>
              </a:ext>
            </a:extLst>
          </p:cNvPr>
          <p:cNvSpPr>
            <a:spLocks noGrp="1"/>
          </p:cNvSpPr>
          <p:nvPr>
            <p:ph type="body" sz="quarter" idx="12"/>
          </p:nvPr>
        </p:nvSpPr>
        <p:spPr>
          <a:xfrm>
            <a:off x="585217" y="3977242"/>
            <a:ext cx="9144000" cy="246221"/>
          </a:xfrm>
        </p:spPr>
        <p:txBody>
          <a:bodyPr/>
          <a:lstStyle/>
          <a:p>
            <a:r>
              <a:rPr lang="en-US" dirty="0"/>
              <a:t>Trey Research API</a:t>
            </a:r>
          </a:p>
        </p:txBody>
      </p:sp>
    </p:spTree>
    <p:extLst>
      <p:ext uri="{BB962C8B-B14F-4D97-AF65-F5344CB8AC3E}">
        <p14:creationId xmlns:p14="http://schemas.microsoft.com/office/powerpoint/2010/main" val="43863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DDFFD-7463-2015-D2DD-810126C871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C453D8-3E25-9B2E-CA47-F82544122257}"/>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26A2C9B2-E25F-45E6-E3D1-F1B4AABE9D0A}"/>
              </a:ext>
            </a:extLst>
          </p:cNvPr>
          <p:cNvSpPr>
            <a:spLocks noGrp="1"/>
          </p:cNvSpPr>
          <p:nvPr>
            <p:ph type="body" sz="quarter" idx="12"/>
          </p:nvPr>
        </p:nvSpPr>
        <p:spPr>
          <a:xfrm>
            <a:off x="585217" y="3977242"/>
            <a:ext cx="9144000" cy="492443"/>
          </a:xfrm>
        </p:spPr>
        <p:txBody>
          <a:bodyPr/>
          <a:lstStyle/>
          <a:p>
            <a:r>
              <a:rPr lang="en-US" dirty="0"/>
              <a:t>Trey Genie declarative agent</a:t>
            </a:r>
            <a:br>
              <a:rPr lang="en-US" dirty="0"/>
            </a:br>
            <a:r>
              <a:rPr lang="en-US" dirty="0"/>
              <a:t>with API plugin</a:t>
            </a:r>
          </a:p>
        </p:txBody>
      </p:sp>
    </p:spTree>
    <p:extLst>
      <p:ext uri="{BB962C8B-B14F-4D97-AF65-F5344CB8AC3E}">
        <p14:creationId xmlns:p14="http://schemas.microsoft.com/office/powerpoint/2010/main" val="4860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46AC8-4FD1-238B-5FF4-6D775CAFCD09}"/>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208D07-1A12-A994-AE65-521EB752CC6D}"/>
              </a:ext>
            </a:extLst>
          </p:cNvPr>
          <p:cNvSpPr/>
          <p:nvPr/>
        </p:nvSpPr>
        <p:spPr bwMode="auto">
          <a:xfrm>
            <a:off x="1778000" y="1265848"/>
            <a:ext cx="8928100" cy="3954585"/>
          </a:xfrm>
          <a:prstGeom prst="roundRect">
            <a:avLst>
              <a:gd name="adj" fmla="val 8729"/>
            </a:avLst>
          </a:prstGeom>
          <a:solidFill>
            <a:srgbClr val="FFC000"/>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3EBC04B-4212-BF5C-CC82-DDB1DC99DEF0}"/>
              </a:ext>
            </a:extLst>
          </p:cNvPr>
          <p:cNvSpPr>
            <a:spLocks noGrp="1"/>
          </p:cNvSpPr>
          <p:nvPr>
            <p:ph type="title"/>
          </p:nvPr>
        </p:nvSpPr>
        <p:spPr/>
        <p:txBody>
          <a:bodyPr/>
          <a:lstStyle/>
          <a:p>
            <a:pPr algn="ctr"/>
            <a:r>
              <a:rPr lang="en-US" dirty="0"/>
              <a:t>Anatomy of an app package</a:t>
            </a:r>
          </a:p>
        </p:txBody>
      </p:sp>
      <p:sp>
        <p:nvSpPr>
          <p:cNvPr id="23" name="Rectangle 22">
            <a:extLst>
              <a:ext uri="{FF2B5EF4-FFF2-40B4-BE49-F238E27FC236}">
                <a16:creationId xmlns:a16="http://schemas.microsoft.com/office/drawing/2014/main" id="{70E917D1-810E-0A10-9249-779E9A5438A2}"/>
              </a:ext>
            </a:extLst>
          </p:cNvPr>
          <p:cNvSpPr/>
          <p:nvPr/>
        </p:nvSpPr>
        <p:spPr>
          <a:xfrm>
            <a:off x="2179638" y="1483944"/>
            <a:ext cx="7124700" cy="3540125"/>
          </a:xfrm>
          <a:prstGeom prst="rect">
            <a:avLst/>
          </a:prstGeom>
          <a:noFill/>
        </p:spPr>
        <p:txBody>
          <a:bodyPr/>
          <a:lstStyle/>
          <a:p>
            <a:endParaRPr lang="uk-UA"/>
          </a:p>
        </p:txBody>
      </p:sp>
      <p:sp>
        <p:nvSpPr>
          <p:cNvPr id="21" name="TextBox 20">
            <a:extLst>
              <a:ext uri="{FF2B5EF4-FFF2-40B4-BE49-F238E27FC236}">
                <a16:creationId xmlns:a16="http://schemas.microsoft.com/office/drawing/2014/main" id="{E1323073-AE56-72B0-CDC3-F36A2364E4F6}"/>
              </a:ext>
            </a:extLst>
          </p:cNvPr>
          <p:cNvSpPr txBox="1"/>
          <p:nvPr/>
        </p:nvSpPr>
        <p:spPr>
          <a:xfrm>
            <a:off x="1997216" y="5306949"/>
            <a:ext cx="2847975" cy="492443"/>
          </a:xfrm>
          <a:prstGeom prst="rect">
            <a:avLst/>
          </a:prstGeom>
          <a:noFill/>
        </p:spPr>
        <p:txBody>
          <a:bodyPr wrap="square" lIns="0" tIns="0" rIns="0" bIns="0" rtlCol="0">
            <a:spAutoFit/>
          </a:bodyPr>
          <a:lstStyle/>
          <a:p>
            <a:pPr algn="l"/>
            <a:r>
              <a:rPr lang="en-US" sz="3200" dirty="0"/>
              <a:t>appPackage.zip</a:t>
            </a:r>
          </a:p>
        </p:txBody>
      </p:sp>
      <p:sp>
        <p:nvSpPr>
          <p:cNvPr id="81" name="Freeform: Shape 80">
            <a:extLst>
              <a:ext uri="{FF2B5EF4-FFF2-40B4-BE49-F238E27FC236}">
                <a16:creationId xmlns:a16="http://schemas.microsoft.com/office/drawing/2014/main" id="{E831304A-6D16-ECDA-C135-A176385A7746}"/>
              </a:ext>
            </a:extLst>
          </p:cNvPr>
          <p:cNvSpPr/>
          <p:nvPr/>
        </p:nvSpPr>
        <p:spPr>
          <a:xfrm>
            <a:off x="5987119" y="1801066"/>
            <a:ext cx="1306089" cy="675548"/>
          </a:xfrm>
          <a:custGeom>
            <a:avLst/>
            <a:gdLst>
              <a:gd name="connsiteX0" fmla="*/ 0 w 1873777"/>
              <a:gd name="connsiteY0" fmla="*/ 93689 h 936888"/>
              <a:gd name="connsiteX1" fmla="*/ 93689 w 1873777"/>
              <a:gd name="connsiteY1" fmla="*/ 0 h 936888"/>
              <a:gd name="connsiteX2" fmla="*/ 1780088 w 1873777"/>
              <a:gd name="connsiteY2" fmla="*/ 0 h 936888"/>
              <a:gd name="connsiteX3" fmla="*/ 1873777 w 1873777"/>
              <a:gd name="connsiteY3" fmla="*/ 93689 h 936888"/>
              <a:gd name="connsiteX4" fmla="*/ 1873777 w 1873777"/>
              <a:gd name="connsiteY4" fmla="*/ 843199 h 936888"/>
              <a:gd name="connsiteX5" fmla="*/ 1780088 w 1873777"/>
              <a:gd name="connsiteY5" fmla="*/ 936888 h 936888"/>
              <a:gd name="connsiteX6" fmla="*/ 93689 w 1873777"/>
              <a:gd name="connsiteY6" fmla="*/ 936888 h 936888"/>
              <a:gd name="connsiteX7" fmla="*/ 0 w 1873777"/>
              <a:gd name="connsiteY7" fmla="*/ 843199 h 936888"/>
              <a:gd name="connsiteX8" fmla="*/ 0 w 1873777"/>
              <a:gd name="connsiteY8" fmla="*/ 93689 h 93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777" h="936888">
                <a:moveTo>
                  <a:pt x="0" y="93689"/>
                </a:moveTo>
                <a:cubicBezTo>
                  <a:pt x="0" y="41946"/>
                  <a:pt x="41946" y="0"/>
                  <a:pt x="93689" y="0"/>
                </a:cubicBezTo>
                <a:lnTo>
                  <a:pt x="1780088" y="0"/>
                </a:lnTo>
                <a:cubicBezTo>
                  <a:pt x="1831831" y="0"/>
                  <a:pt x="1873777" y="41946"/>
                  <a:pt x="1873777" y="93689"/>
                </a:cubicBezTo>
                <a:lnTo>
                  <a:pt x="1873777" y="843199"/>
                </a:lnTo>
                <a:cubicBezTo>
                  <a:pt x="1873777" y="894942"/>
                  <a:pt x="1831831" y="936888"/>
                  <a:pt x="1780088" y="936888"/>
                </a:cubicBezTo>
                <a:lnTo>
                  <a:pt x="93689" y="936888"/>
                </a:lnTo>
                <a:cubicBezTo>
                  <a:pt x="41946" y="936888"/>
                  <a:pt x="0" y="894942"/>
                  <a:pt x="0" y="843199"/>
                </a:cubicBezTo>
                <a:lnTo>
                  <a:pt x="0" y="93689"/>
                </a:lnTo>
                <a:close/>
              </a:path>
            </a:pathLst>
          </a:cu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err="1">
                <a:ln w="3175">
                  <a:noFill/>
                </a:ln>
                <a:solidFill>
                  <a:schemeClr val="tx1"/>
                </a:solidFill>
                <a:latin typeface="+mj-lt"/>
                <a:cs typeface="Segoe UI" panose="020B0502040204020203" pitchFamily="34" charset="0"/>
              </a:rPr>
              <a:t>plugin.json</a:t>
            </a:r>
            <a:r>
              <a:rPr lang="en-US" sz="1200">
                <a:ln w="3175">
                  <a:noFill/>
                </a:ln>
                <a:solidFill>
                  <a:schemeClr val="tx1"/>
                </a:solidFill>
                <a:latin typeface="+mj-lt"/>
                <a:cs typeface="Segoe UI" panose="020B0502040204020203" pitchFamily="34" charset="0"/>
              </a:rPr>
              <a:t>​</a:t>
            </a:r>
          </a:p>
        </p:txBody>
      </p:sp>
      <p:grpSp>
        <p:nvGrpSpPr>
          <p:cNvPr id="90" name="Group 89">
            <a:extLst>
              <a:ext uri="{FF2B5EF4-FFF2-40B4-BE49-F238E27FC236}">
                <a16:creationId xmlns:a16="http://schemas.microsoft.com/office/drawing/2014/main" id="{7AA16F12-3E25-0627-42FC-C1380AFB3700}"/>
              </a:ext>
            </a:extLst>
          </p:cNvPr>
          <p:cNvGrpSpPr/>
          <p:nvPr/>
        </p:nvGrpSpPr>
        <p:grpSpPr>
          <a:xfrm>
            <a:off x="9376992" y="1239715"/>
            <a:ext cx="914400" cy="4006850"/>
            <a:chOff x="9224715" y="1451708"/>
            <a:chExt cx="914400" cy="4006850"/>
          </a:xfrm>
          <a:solidFill>
            <a:schemeClr val="bg1"/>
          </a:solidFill>
        </p:grpSpPr>
        <p:pic>
          <p:nvPicPr>
            <p:cNvPr id="91" name="Graphic 90" descr="Zipper with solid fill">
              <a:extLst>
                <a:ext uri="{FF2B5EF4-FFF2-40B4-BE49-F238E27FC236}">
                  <a16:creationId xmlns:a16="http://schemas.microsoft.com/office/drawing/2014/main" id="{DF2B712B-E761-ACF0-EDAA-E60E365F8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4715" y="1451708"/>
              <a:ext cx="914400" cy="914400"/>
            </a:xfrm>
            <a:prstGeom prst="rect">
              <a:avLst/>
            </a:prstGeom>
          </p:spPr>
        </p:pic>
        <p:pic>
          <p:nvPicPr>
            <p:cNvPr id="92" name="Graphic 91" descr="Zipper with solid fill">
              <a:extLst>
                <a:ext uri="{FF2B5EF4-FFF2-40B4-BE49-F238E27FC236}">
                  <a16:creationId xmlns:a16="http://schemas.microsoft.com/office/drawing/2014/main" id="{39F3B89C-0778-DEF7-76EF-5482F965393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300166"/>
              <a:ext cx="914400" cy="300892"/>
            </a:xfrm>
            <a:prstGeom prst="rect">
              <a:avLst/>
            </a:prstGeom>
          </p:spPr>
        </p:pic>
        <p:pic>
          <p:nvPicPr>
            <p:cNvPr id="93" name="Graphic 92" descr="Zipper with solid fill">
              <a:extLst>
                <a:ext uri="{FF2B5EF4-FFF2-40B4-BE49-F238E27FC236}">
                  <a16:creationId xmlns:a16="http://schemas.microsoft.com/office/drawing/2014/main" id="{382EB30D-6F41-243F-E16F-114E8859089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538291"/>
              <a:ext cx="914400" cy="300892"/>
            </a:xfrm>
            <a:prstGeom prst="rect">
              <a:avLst/>
            </a:prstGeom>
          </p:spPr>
        </p:pic>
        <p:pic>
          <p:nvPicPr>
            <p:cNvPr id="94" name="Graphic 93" descr="Zipper with solid fill">
              <a:extLst>
                <a:ext uri="{FF2B5EF4-FFF2-40B4-BE49-F238E27FC236}">
                  <a16:creationId xmlns:a16="http://schemas.microsoft.com/office/drawing/2014/main" id="{28DCA11D-F11E-B0BA-0C08-9F4B2AC4466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776416"/>
              <a:ext cx="914400" cy="300892"/>
            </a:xfrm>
            <a:prstGeom prst="rect">
              <a:avLst/>
            </a:prstGeom>
          </p:spPr>
        </p:pic>
        <p:pic>
          <p:nvPicPr>
            <p:cNvPr id="95" name="Graphic 94" descr="Zipper with solid fill">
              <a:extLst>
                <a:ext uri="{FF2B5EF4-FFF2-40B4-BE49-F238E27FC236}">
                  <a16:creationId xmlns:a16="http://schemas.microsoft.com/office/drawing/2014/main" id="{F313863C-9520-5A6E-8F2E-417DF3F0304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014541"/>
              <a:ext cx="914400" cy="300892"/>
            </a:xfrm>
            <a:prstGeom prst="rect">
              <a:avLst/>
            </a:prstGeom>
          </p:spPr>
        </p:pic>
        <p:pic>
          <p:nvPicPr>
            <p:cNvPr id="96" name="Graphic 95" descr="Zipper with solid fill">
              <a:extLst>
                <a:ext uri="{FF2B5EF4-FFF2-40B4-BE49-F238E27FC236}">
                  <a16:creationId xmlns:a16="http://schemas.microsoft.com/office/drawing/2014/main" id="{744B7BB7-FCE2-8D06-49F7-E8735B7E6E3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252666"/>
              <a:ext cx="914400" cy="300892"/>
            </a:xfrm>
            <a:prstGeom prst="rect">
              <a:avLst/>
            </a:prstGeom>
          </p:spPr>
        </p:pic>
        <p:pic>
          <p:nvPicPr>
            <p:cNvPr id="97" name="Graphic 96" descr="Zipper with solid fill">
              <a:extLst>
                <a:ext uri="{FF2B5EF4-FFF2-40B4-BE49-F238E27FC236}">
                  <a16:creationId xmlns:a16="http://schemas.microsoft.com/office/drawing/2014/main" id="{7CCA5422-B0D7-0168-030F-478428D83B9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490791"/>
              <a:ext cx="914400" cy="300892"/>
            </a:xfrm>
            <a:prstGeom prst="rect">
              <a:avLst/>
            </a:prstGeom>
          </p:spPr>
        </p:pic>
        <p:pic>
          <p:nvPicPr>
            <p:cNvPr id="98" name="Graphic 97" descr="Zipper with solid fill">
              <a:extLst>
                <a:ext uri="{FF2B5EF4-FFF2-40B4-BE49-F238E27FC236}">
                  <a16:creationId xmlns:a16="http://schemas.microsoft.com/office/drawing/2014/main" id="{79109036-358C-50A4-3B41-F3D2E3C886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728916"/>
              <a:ext cx="914400" cy="300892"/>
            </a:xfrm>
            <a:prstGeom prst="rect">
              <a:avLst/>
            </a:prstGeom>
          </p:spPr>
        </p:pic>
        <p:pic>
          <p:nvPicPr>
            <p:cNvPr id="99" name="Graphic 98" descr="Zipper with solid fill">
              <a:extLst>
                <a:ext uri="{FF2B5EF4-FFF2-40B4-BE49-F238E27FC236}">
                  <a16:creationId xmlns:a16="http://schemas.microsoft.com/office/drawing/2014/main" id="{524ED613-FE6C-C70C-BC0F-E77981FBD59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967041"/>
              <a:ext cx="914400" cy="300892"/>
            </a:xfrm>
            <a:prstGeom prst="rect">
              <a:avLst/>
            </a:prstGeom>
          </p:spPr>
        </p:pic>
        <p:pic>
          <p:nvPicPr>
            <p:cNvPr id="100" name="Graphic 99" descr="Zipper with solid fill">
              <a:extLst>
                <a:ext uri="{FF2B5EF4-FFF2-40B4-BE49-F238E27FC236}">
                  <a16:creationId xmlns:a16="http://schemas.microsoft.com/office/drawing/2014/main" id="{0F4F0228-4282-0A93-0389-4764AA7D67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205166"/>
              <a:ext cx="914400" cy="300892"/>
            </a:xfrm>
            <a:prstGeom prst="rect">
              <a:avLst/>
            </a:prstGeom>
          </p:spPr>
        </p:pic>
        <p:pic>
          <p:nvPicPr>
            <p:cNvPr id="101" name="Graphic 100" descr="Zipper with solid fill">
              <a:extLst>
                <a:ext uri="{FF2B5EF4-FFF2-40B4-BE49-F238E27FC236}">
                  <a16:creationId xmlns:a16="http://schemas.microsoft.com/office/drawing/2014/main" id="{85232281-355D-3C20-E2C6-C7785906F9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443291"/>
              <a:ext cx="914400" cy="300892"/>
            </a:xfrm>
            <a:prstGeom prst="rect">
              <a:avLst/>
            </a:prstGeom>
          </p:spPr>
        </p:pic>
        <p:pic>
          <p:nvPicPr>
            <p:cNvPr id="102" name="Graphic 101" descr="Zipper with solid fill">
              <a:extLst>
                <a:ext uri="{FF2B5EF4-FFF2-40B4-BE49-F238E27FC236}">
                  <a16:creationId xmlns:a16="http://schemas.microsoft.com/office/drawing/2014/main" id="{0721C404-D1DA-5704-5D8B-E5A4E50E3F8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681416"/>
              <a:ext cx="914400" cy="300892"/>
            </a:xfrm>
            <a:prstGeom prst="rect">
              <a:avLst/>
            </a:prstGeom>
          </p:spPr>
        </p:pic>
        <p:pic>
          <p:nvPicPr>
            <p:cNvPr id="103" name="Graphic 102" descr="Zipper with solid fill">
              <a:extLst>
                <a:ext uri="{FF2B5EF4-FFF2-40B4-BE49-F238E27FC236}">
                  <a16:creationId xmlns:a16="http://schemas.microsoft.com/office/drawing/2014/main" id="{2A9ED501-4FD6-9DCF-42E5-1FB00D31400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919541"/>
              <a:ext cx="914400" cy="300892"/>
            </a:xfrm>
            <a:prstGeom prst="rect">
              <a:avLst/>
            </a:prstGeom>
          </p:spPr>
        </p:pic>
        <p:pic>
          <p:nvPicPr>
            <p:cNvPr id="104" name="Graphic 103" descr="Zipper with solid fill">
              <a:extLst>
                <a:ext uri="{FF2B5EF4-FFF2-40B4-BE49-F238E27FC236}">
                  <a16:creationId xmlns:a16="http://schemas.microsoft.com/office/drawing/2014/main" id="{B848BACD-4291-133A-BB3E-5D4596CDAFF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5157666"/>
              <a:ext cx="914400" cy="300892"/>
            </a:xfrm>
            <a:prstGeom prst="rect">
              <a:avLst/>
            </a:prstGeom>
          </p:spPr>
        </p:pic>
      </p:grpSp>
      <p:sp>
        <p:nvSpPr>
          <p:cNvPr id="19" name="Rectangle: Rounded Corners 18">
            <a:extLst>
              <a:ext uri="{FF2B5EF4-FFF2-40B4-BE49-F238E27FC236}">
                <a16:creationId xmlns:a16="http://schemas.microsoft.com/office/drawing/2014/main" id="{CC759217-578D-2889-CCA1-5FE8F3DAE243}"/>
              </a:ext>
            </a:extLst>
          </p:cNvPr>
          <p:cNvSpPr/>
          <p:nvPr/>
        </p:nvSpPr>
        <p:spPr bwMode="auto">
          <a:xfrm>
            <a:off x="2242397" y="2925748"/>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err="1">
                <a:ln w="3175">
                  <a:noFill/>
                </a:ln>
                <a:solidFill>
                  <a:schemeClr val="tx1"/>
                </a:solidFill>
                <a:latin typeface="+mj-lt"/>
                <a:cs typeface="Segoe UI" panose="020B0502040204020203" pitchFamily="34" charset="0"/>
              </a:rPr>
              <a:t>manifest.json</a:t>
            </a:r>
            <a:endParaRPr lang="en-US" sz="1200" dirty="0">
              <a:ln w="3175">
                <a:noFill/>
              </a:ln>
              <a:solidFill>
                <a:schemeClr val="tx1"/>
              </a:solidFill>
              <a:latin typeface="+mj-lt"/>
              <a:cs typeface="Segoe UI" panose="020B0502040204020203" pitchFamily="34" charset="0"/>
            </a:endParaRPr>
          </a:p>
        </p:txBody>
      </p:sp>
      <p:sp>
        <p:nvSpPr>
          <p:cNvPr id="20" name="Rectangle: Rounded Corners 19">
            <a:extLst>
              <a:ext uri="{FF2B5EF4-FFF2-40B4-BE49-F238E27FC236}">
                <a16:creationId xmlns:a16="http://schemas.microsoft.com/office/drawing/2014/main" id="{A444FA5C-5F71-466D-AFBA-9A000E90B533}"/>
              </a:ext>
            </a:extLst>
          </p:cNvPr>
          <p:cNvSpPr/>
          <p:nvPr/>
        </p:nvSpPr>
        <p:spPr bwMode="auto">
          <a:xfrm>
            <a:off x="4114758" y="1801066"/>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defRPr/>
            </a:pPr>
            <a:r>
              <a:rPr lang="en-US" sz="1200" dirty="0">
                <a:ln w="3175">
                  <a:noFill/>
                </a:ln>
                <a:solidFill>
                  <a:schemeClr val="tx1"/>
                </a:solidFill>
                <a:latin typeface="+mj-lt"/>
                <a:cs typeface="Segoe UI" panose="020B0502040204020203" pitchFamily="34" charset="0"/>
              </a:rPr>
              <a:t>declarative</a:t>
            </a:r>
            <a:br>
              <a:rPr lang="en-US" sz="1200" dirty="0">
                <a:ln w="3175">
                  <a:noFill/>
                </a:ln>
                <a:solidFill>
                  <a:schemeClr val="tx1"/>
                </a:solidFill>
                <a:latin typeface="+mj-lt"/>
                <a:cs typeface="Segoe UI" panose="020B0502040204020203" pitchFamily="34" charset="0"/>
              </a:rPr>
            </a:br>
            <a:r>
              <a:rPr lang="en-US" sz="1200" dirty="0" err="1">
                <a:ln w="3175">
                  <a:noFill/>
                </a:ln>
                <a:solidFill>
                  <a:schemeClr val="tx1"/>
                </a:solidFill>
                <a:latin typeface="+mj-lt"/>
                <a:cs typeface="Segoe UI" panose="020B0502040204020203" pitchFamily="34" charset="0"/>
              </a:rPr>
              <a:t>agent.json</a:t>
            </a:r>
            <a:endParaRPr lang="en-US" sz="1200" dirty="0">
              <a:ln w="3175">
                <a:noFill/>
              </a:ln>
              <a:solidFill>
                <a:schemeClr val="tx1"/>
              </a:solidFill>
              <a:latin typeface="+mj-lt"/>
              <a:cs typeface="Segoe UI" panose="020B0502040204020203" pitchFamily="34" charset="0"/>
            </a:endParaRPr>
          </a:p>
        </p:txBody>
      </p:sp>
      <p:sp>
        <p:nvSpPr>
          <p:cNvPr id="22" name="Rectangle: Rounded Corners 21">
            <a:extLst>
              <a:ext uri="{FF2B5EF4-FFF2-40B4-BE49-F238E27FC236}">
                <a16:creationId xmlns:a16="http://schemas.microsoft.com/office/drawing/2014/main" id="{374A48C7-1481-9A59-A634-49AE1356538C}"/>
              </a:ext>
            </a:extLst>
          </p:cNvPr>
          <p:cNvSpPr/>
          <p:nvPr/>
        </p:nvSpPr>
        <p:spPr bwMode="auto">
          <a:xfrm>
            <a:off x="4114758" y="2925749"/>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a:ln w="3175">
                  <a:noFill/>
                </a:ln>
                <a:solidFill>
                  <a:schemeClr val="tx1"/>
                </a:solidFill>
                <a:latin typeface="+mj-lt"/>
                <a:cs typeface="Segoe UI" panose="020B0502040204020203" pitchFamily="34" charset="0"/>
              </a:rPr>
              <a:t>icon192.png (192x192)</a:t>
            </a:r>
          </a:p>
        </p:txBody>
      </p:sp>
      <p:sp>
        <p:nvSpPr>
          <p:cNvPr id="24" name="Rectangle: Rounded Corners 23">
            <a:extLst>
              <a:ext uri="{FF2B5EF4-FFF2-40B4-BE49-F238E27FC236}">
                <a16:creationId xmlns:a16="http://schemas.microsoft.com/office/drawing/2014/main" id="{4E062CE2-5A17-8EBD-25BA-240737EAD13A}"/>
              </a:ext>
            </a:extLst>
          </p:cNvPr>
          <p:cNvSpPr/>
          <p:nvPr/>
        </p:nvSpPr>
        <p:spPr bwMode="auto">
          <a:xfrm>
            <a:off x="4114758" y="4050432"/>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a:ln w="3175">
                  <a:noFill/>
                </a:ln>
                <a:solidFill>
                  <a:schemeClr val="tx1"/>
                </a:solidFill>
                <a:latin typeface="+mj-lt"/>
                <a:cs typeface="Segoe UI" panose="020B0502040204020203" pitchFamily="34" charset="0"/>
              </a:rPr>
              <a:t>icon32.png (32x32)</a:t>
            </a:r>
          </a:p>
        </p:txBody>
      </p:sp>
      <p:sp>
        <p:nvSpPr>
          <p:cNvPr id="25" name="Freeform: Shape 24">
            <a:extLst>
              <a:ext uri="{FF2B5EF4-FFF2-40B4-BE49-F238E27FC236}">
                <a16:creationId xmlns:a16="http://schemas.microsoft.com/office/drawing/2014/main" id="{36F63DF8-FA1F-04C2-7B3C-B29A1FB30AD6}"/>
              </a:ext>
            </a:extLst>
          </p:cNvPr>
          <p:cNvSpPr/>
          <p:nvPr/>
        </p:nvSpPr>
        <p:spPr>
          <a:xfrm>
            <a:off x="7704703" y="1801066"/>
            <a:ext cx="1306089" cy="675548"/>
          </a:xfrm>
          <a:custGeom>
            <a:avLst/>
            <a:gdLst>
              <a:gd name="connsiteX0" fmla="*/ 0 w 1873777"/>
              <a:gd name="connsiteY0" fmla="*/ 93689 h 936888"/>
              <a:gd name="connsiteX1" fmla="*/ 93689 w 1873777"/>
              <a:gd name="connsiteY1" fmla="*/ 0 h 936888"/>
              <a:gd name="connsiteX2" fmla="*/ 1780088 w 1873777"/>
              <a:gd name="connsiteY2" fmla="*/ 0 h 936888"/>
              <a:gd name="connsiteX3" fmla="*/ 1873777 w 1873777"/>
              <a:gd name="connsiteY3" fmla="*/ 93689 h 936888"/>
              <a:gd name="connsiteX4" fmla="*/ 1873777 w 1873777"/>
              <a:gd name="connsiteY4" fmla="*/ 843199 h 936888"/>
              <a:gd name="connsiteX5" fmla="*/ 1780088 w 1873777"/>
              <a:gd name="connsiteY5" fmla="*/ 936888 h 936888"/>
              <a:gd name="connsiteX6" fmla="*/ 93689 w 1873777"/>
              <a:gd name="connsiteY6" fmla="*/ 936888 h 936888"/>
              <a:gd name="connsiteX7" fmla="*/ 0 w 1873777"/>
              <a:gd name="connsiteY7" fmla="*/ 843199 h 936888"/>
              <a:gd name="connsiteX8" fmla="*/ 0 w 1873777"/>
              <a:gd name="connsiteY8" fmla="*/ 93689 h 93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777" h="936888">
                <a:moveTo>
                  <a:pt x="0" y="93689"/>
                </a:moveTo>
                <a:cubicBezTo>
                  <a:pt x="0" y="41946"/>
                  <a:pt x="41946" y="0"/>
                  <a:pt x="93689" y="0"/>
                </a:cubicBezTo>
                <a:lnTo>
                  <a:pt x="1780088" y="0"/>
                </a:lnTo>
                <a:cubicBezTo>
                  <a:pt x="1831831" y="0"/>
                  <a:pt x="1873777" y="41946"/>
                  <a:pt x="1873777" y="93689"/>
                </a:cubicBezTo>
                <a:lnTo>
                  <a:pt x="1873777" y="843199"/>
                </a:lnTo>
                <a:cubicBezTo>
                  <a:pt x="1873777" y="894942"/>
                  <a:pt x="1831831" y="936888"/>
                  <a:pt x="1780088" y="936888"/>
                </a:cubicBezTo>
                <a:lnTo>
                  <a:pt x="93689" y="936888"/>
                </a:lnTo>
                <a:cubicBezTo>
                  <a:pt x="41946" y="936888"/>
                  <a:pt x="0" y="894942"/>
                  <a:pt x="0" y="843199"/>
                </a:cubicBezTo>
                <a:lnTo>
                  <a:pt x="0" y="93689"/>
                </a:lnTo>
                <a:close/>
              </a:path>
            </a:pathLst>
          </a:cu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a:ln w="3175">
                  <a:noFill/>
                </a:ln>
                <a:solidFill>
                  <a:schemeClr val="tx1"/>
                </a:solidFill>
                <a:latin typeface="+mj-lt"/>
                <a:cs typeface="Segoe UI" panose="020B0502040204020203" pitchFamily="34" charset="0"/>
              </a:rPr>
              <a:t>Open API definition</a:t>
            </a:r>
          </a:p>
        </p:txBody>
      </p:sp>
      <p:cxnSp>
        <p:nvCxnSpPr>
          <p:cNvPr id="28" name="Connector: Elbow 27">
            <a:extLst>
              <a:ext uri="{FF2B5EF4-FFF2-40B4-BE49-F238E27FC236}">
                <a16:creationId xmlns:a16="http://schemas.microsoft.com/office/drawing/2014/main" id="{39CD332D-0677-BD5C-1B84-6203E8FFEC76}"/>
              </a:ext>
            </a:extLst>
          </p:cNvPr>
          <p:cNvCxnSpPr>
            <a:stCxn id="19" idx="3"/>
            <a:endCxn id="20" idx="1"/>
          </p:cNvCxnSpPr>
          <p:nvPr/>
        </p:nvCxnSpPr>
        <p:spPr>
          <a:xfrm flipV="1">
            <a:off x="3703264" y="2154115"/>
            <a:ext cx="411494" cy="1124682"/>
          </a:xfrm>
          <a:prstGeom prst="bentConnector3">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42C34C5-B232-8EBE-5CA9-AF5C52146810}"/>
              </a:ext>
            </a:extLst>
          </p:cNvPr>
          <p:cNvCxnSpPr>
            <a:cxnSpLocks/>
            <a:stCxn id="19" idx="3"/>
            <a:endCxn id="22" idx="1"/>
          </p:cNvCxnSpPr>
          <p:nvPr/>
        </p:nvCxnSpPr>
        <p:spPr>
          <a:xfrm>
            <a:off x="3703264" y="3278797"/>
            <a:ext cx="411494" cy="1"/>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FDCCBE3-D058-78B0-8919-7392F51009FE}"/>
              </a:ext>
            </a:extLst>
          </p:cNvPr>
          <p:cNvCxnSpPr>
            <a:cxnSpLocks/>
            <a:stCxn id="19" idx="3"/>
            <a:endCxn id="24" idx="1"/>
          </p:cNvCxnSpPr>
          <p:nvPr/>
        </p:nvCxnSpPr>
        <p:spPr>
          <a:xfrm>
            <a:off x="3703264" y="3278797"/>
            <a:ext cx="411494" cy="1124684"/>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8FD88AB-DCFB-EC70-8D5D-CC893B2D9225}"/>
              </a:ext>
            </a:extLst>
          </p:cNvPr>
          <p:cNvCxnSpPr>
            <a:cxnSpLocks/>
          </p:cNvCxnSpPr>
          <p:nvPr/>
        </p:nvCxnSpPr>
        <p:spPr>
          <a:xfrm>
            <a:off x="3703264" y="3278797"/>
            <a:ext cx="411494" cy="1124684"/>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F638155-F93D-5C82-34ED-281E25CC7DAA}"/>
              </a:ext>
            </a:extLst>
          </p:cNvPr>
          <p:cNvCxnSpPr>
            <a:cxnSpLocks/>
            <a:stCxn id="20" idx="3"/>
          </p:cNvCxnSpPr>
          <p:nvPr/>
        </p:nvCxnSpPr>
        <p:spPr>
          <a:xfrm flipV="1">
            <a:off x="5575625" y="2154114"/>
            <a:ext cx="411494" cy="1"/>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94B37F6F-C030-8CCB-FCBD-2AE4F76CCC36}"/>
              </a:ext>
            </a:extLst>
          </p:cNvPr>
          <p:cNvCxnSpPr>
            <a:cxnSpLocks/>
          </p:cNvCxnSpPr>
          <p:nvPr/>
        </p:nvCxnSpPr>
        <p:spPr>
          <a:xfrm flipV="1">
            <a:off x="7319682" y="2154113"/>
            <a:ext cx="411494" cy="1"/>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7452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78767A-207D-126C-E636-EB4A993C1617}"/>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C9DB7C-BCDE-C09B-FC36-711540FDD33C}"/>
              </a:ext>
            </a:extLst>
          </p:cNvPr>
          <p:cNvSpPr/>
          <p:nvPr/>
        </p:nvSpPr>
        <p:spPr bwMode="auto">
          <a:xfrm>
            <a:off x="2964873" y="5551054"/>
            <a:ext cx="7357477" cy="113692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79495C50-AEC4-336A-4261-A731B0F582FE}"/>
              </a:ext>
            </a:extLst>
          </p:cNvPr>
          <p:cNvSpPr/>
          <p:nvPr/>
        </p:nvSpPr>
        <p:spPr bwMode="auto">
          <a:xfrm>
            <a:off x="628073" y="2102900"/>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29544167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C0060-5B81-79E1-2FD0-DF618548FC61}"/>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DB5C8A5-7813-4C30-B1A7-EAD613F0CF33}"/>
              </a:ext>
            </a:extLst>
          </p:cNvPr>
          <p:cNvSpPr/>
          <p:nvPr/>
        </p:nvSpPr>
        <p:spPr bwMode="auto">
          <a:xfrm>
            <a:off x="3117273" y="2102744"/>
            <a:ext cx="8581668" cy="4483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7F8392A-EB27-258D-DDA7-B1D0A76A949E}"/>
              </a:ext>
            </a:extLst>
          </p:cNvPr>
          <p:cNvSpPr/>
          <p:nvPr/>
        </p:nvSpPr>
        <p:spPr bwMode="auto">
          <a:xfrm>
            <a:off x="628073" y="2551135"/>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1281510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a:xfrm>
            <a:off x="572716" y="1594285"/>
            <a:ext cx="8964248" cy="1870512"/>
          </a:xfrm>
        </p:spPr>
        <p:txBody>
          <a:bodyPr/>
          <a:lstStyle/>
          <a:p>
            <a:r>
              <a:rPr lang="en-US" sz="4313" dirty="0"/>
              <a:t>Building Declarative Agents</a:t>
            </a:r>
            <a:br>
              <a:rPr lang="en-US" sz="4313" dirty="0"/>
            </a:br>
            <a:r>
              <a:rPr lang="en-US" sz="4313" dirty="0"/>
              <a:t>and API Plugins</a:t>
            </a:r>
            <a:br>
              <a:rPr lang="en-US" dirty="0"/>
            </a:br>
            <a:r>
              <a:rPr lang="en-US" sz="3529" dirty="0"/>
              <a:t>for Microsoft 365 Copilot</a:t>
            </a:r>
            <a:endParaRPr lang="en-US" dirty="0"/>
          </a:p>
        </p:txBody>
      </p:sp>
      <p:sp>
        <p:nvSpPr>
          <p:cNvPr id="6" name="Text Placeholder 5">
            <a:extLst>
              <a:ext uri="{FF2B5EF4-FFF2-40B4-BE49-F238E27FC236}">
                <a16:creationId xmlns:a16="http://schemas.microsoft.com/office/drawing/2014/main" id="{9D4EAA9A-964E-A361-3A79-F52FD219BA3C}"/>
              </a:ext>
            </a:extLst>
          </p:cNvPr>
          <p:cNvSpPr>
            <a:spLocks noGrp="1"/>
          </p:cNvSpPr>
          <p:nvPr>
            <p:ph type="body" sz="quarter" idx="12"/>
          </p:nvPr>
        </p:nvSpPr>
        <p:spPr/>
        <p:txBody>
          <a:bodyPr/>
          <a:lstStyle/>
          <a:p>
            <a:endParaRPr lang="en-AE"/>
          </a:p>
        </p:txBody>
      </p:sp>
    </p:spTree>
    <p:extLst>
      <p:ext uri="{BB962C8B-B14F-4D97-AF65-F5344CB8AC3E}">
        <p14:creationId xmlns:p14="http://schemas.microsoft.com/office/powerpoint/2010/main" val="409082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38D67-17B0-A1BC-A97E-0347B59FB4C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F982C6-591C-91A8-9E7F-CB703C3723A6}"/>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E8E5FB3-6A0C-ED3E-58C3-5517BBB5B21F}"/>
              </a:ext>
            </a:extLst>
          </p:cNvPr>
          <p:cNvSpPr/>
          <p:nvPr/>
        </p:nvSpPr>
        <p:spPr bwMode="auto">
          <a:xfrm>
            <a:off x="3245224" y="2640625"/>
            <a:ext cx="6705600" cy="131280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4CF21170-1000-71FE-624F-D5D1666B7BD8}"/>
              </a:ext>
            </a:extLst>
          </p:cNvPr>
          <p:cNvSpPr/>
          <p:nvPr/>
        </p:nvSpPr>
        <p:spPr bwMode="auto">
          <a:xfrm>
            <a:off x="628073" y="2551135"/>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149637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E685B-0B19-B5BE-040F-F26D8A8670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41DD74F-717D-D3A5-821C-96A58B7D8B84}"/>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790858D-631A-1985-F9DC-FFFDFAC35F18}"/>
              </a:ext>
            </a:extLst>
          </p:cNvPr>
          <p:cNvSpPr/>
          <p:nvPr/>
        </p:nvSpPr>
        <p:spPr bwMode="auto">
          <a:xfrm>
            <a:off x="3433483" y="3940508"/>
            <a:ext cx="5172635" cy="279198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83289804-5E35-C8F5-7095-81961A6EC9DD}"/>
              </a:ext>
            </a:extLst>
          </p:cNvPr>
          <p:cNvSpPr/>
          <p:nvPr/>
        </p:nvSpPr>
        <p:spPr bwMode="auto">
          <a:xfrm>
            <a:off x="628073" y="2551135"/>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2141914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B2D93-B60B-5268-31B8-AC403707E72A}"/>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2B0D35D-E79B-BCD2-4005-47E2DBBBF21F}"/>
              </a:ext>
            </a:extLst>
          </p:cNvPr>
          <p:cNvSpPr/>
          <p:nvPr/>
        </p:nvSpPr>
        <p:spPr bwMode="auto">
          <a:xfrm>
            <a:off x="2752437" y="2102900"/>
            <a:ext cx="4912388" cy="13261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8A0467F2-19AC-02D1-7CC8-6568A92FA9C2}"/>
              </a:ext>
            </a:extLst>
          </p:cNvPr>
          <p:cNvSpPr/>
          <p:nvPr/>
        </p:nvSpPr>
        <p:spPr bwMode="auto">
          <a:xfrm>
            <a:off x="628073" y="2525804"/>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726813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805B0-DD4B-88DE-828D-79BE09A840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86A8214-EF57-A863-C5B9-87E9A23A6572}"/>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AA967DB-06BA-180F-7AEF-13A92E4492E0}"/>
              </a:ext>
            </a:extLst>
          </p:cNvPr>
          <p:cNvSpPr/>
          <p:nvPr/>
        </p:nvSpPr>
        <p:spPr bwMode="auto">
          <a:xfrm>
            <a:off x="2985247" y="3352800"/>
            <a:ext cx="4679578" cy="63649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4A5EF61D-7044-5BA3-FFF4-0DFA23F6F3A5}"/>
              </a:ext>
            </a:extLst>
          </p:cNvPr>
          <p:cNvSpPr/>
          <p:nvPr/>
        </p:nvSpPr>
        <p:spPr bwMode="auto">
          <a:xfrm>
            <a:off x="628073" y="2542170"/>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171840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171A79-9546-291E-55B5-6D49FBB3AE58}"/>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D2DE759-A50B-2D22-7410-60C3DC2CEA0F}"/>
              </a:ext>
            </a:extLst>
          </p:cNvPr>
          <p:cNvSpPr/>
          <p:nvPr/>
        </p:nvSpPr>
        <p:spPr bwMode="auto">
          <a:xfrm>
            <a:off x="2911085" y="2108607"/>
            <a:ext cx="3642116" cy="113692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2534B54B-EE47-975D-E8A8-66B2B5F18948}"/>
              </a:ext>
            </a:extLst>
          </p:cNvPr>
          <p:cNvSpPr/>
          <p:nvPr/>
        </p:nvSpPr>
        <p:spPr bwMode="auto">
          <a:xfrm>
            <a:off x="628073" y="2309088"/>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80887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3237A-0B91-2301-6A6B-873D27EB70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E7A407-8159-0510-063D-5FB2CAF845A9}"/>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864397E-28BE-E9F2-DC0E-B8C8B39E8B19}"/>
              </a:ext>
            </a:extLst>
          </p:cNvPr>
          <p:cNvSpPr/>
          <p:nvPr/>
        </p:nvSpPr>
        <p:spPr bwMode="auto">
          <a:xfrm>
            <a:off x="3251744" y="3363666"/>
            <a:ext cx="8411338" cy="34226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CFE6A739-9134-9D38-FD64-D8C12ADC7089}"/>
              </a:ext>
            </a:extLst>
          </p:cNvPr>
          <p:cNvSpPr/>
          <p:nvPr/>
        </p:nvSpPr>
        <p:spPr bwMode="auto">
          <a:xfrm>
            <a:off x="628073" y="2309088"/>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187366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D1FCFDA-6550-D639-A10E-F10FE1DA056B}"/>
              </a:ext>
              <a:ext uri="{C183D7F6-B498-43B3-948B-1728B52AA6E4}">
                <adec:decorative xmlns:adec="http://schemas.microsoft.com/office/drawing/2017/decorative" val="1"/>
              </a:ext>
            </a:extLst>
          </p:cNvPr>
          <p:cNvSpPr/>
          <p:nvPr/>
        </p:nvSpPr>
        <p:spPr bwMode="auto">
          <a:xfrm>
            <a:off x="584981" y="1877608"/>
            <a:ext cx="5287789" cy="4391028"/>
          </a:xfrm>
          <a:prstGeom prst="roundRect">
            <a:avLst>
              <a:gd name="adj" fmla="val 636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91F2C"/>
              </a:solidFill>
              <a:latin typeface="Segoe UI"/>
              <a:cs typeface="Segoe UI" pitchFamily="34" charset="0"/>
            </a:endParaRPr>
          </a:p>
        </p:txBody>
      </p:sp>
      <p:sp>
        <p:nvSpPr>
          <p:cNvPr id="7" name="Rounded Rectangle 15">
            <a:extLst>
              <a:ext uri="{FF2B5EF4-FFF2-40B4-BE49-F238E27FC236}">
                <a16:creationId xmlns:a16="http://schemas.microsoft.com/office/drawing/2014/main" id="{39E3D2E2-0261-E82D-BA11-F5AF04273830}"/>
              </a:ext>
            </a:extLst>
          </p:cNvPr>
          <p:cNvSpPr/>
          <p:nvPr/>
        </p:nvSpPr>
        <p:spPr bwMode="auto">
          <a:xfrm>
            <a:off x="857994" y="5082712"/>
            <a:ext cx="4694851" cy="1061887"/>
          </a:xfrm>
          <a:prstGeom prst="roundRect">
            <a:avLst>
              <a:gd name="adj" fmla="val 20920"/>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lvl="0"/>
            <a:r>
              <a:rPr lang="en-US" sz="1400" dirty="0">
                <a:ln w="3175">
                  <a:noFill/>
                </a:ln>
                <a:gradFill>
                  <a:gsLst>
                    <a:gs pos="0">
                      <a:srgbClr val="FFA38B"/>
                    </a:gs>
                    <a:gs pos="32000">
                      <a:srgbClr val="D59ED7"/>
                    </a:gs>
                    <a:gs pos="68000">
                      <a:srgbClr val="8DC8E8"/>
                    </a:gs>
                    <a:gs pos="100000">
                      <a:srgbClr val="49C5B1"/>
                    </a:gs>
                  </a:gsLst>
                  <a:path path="circle">
                    <a:fillToRect l="100000" t="100000"/>
                  </a:path>
                </a:gradFill>
                <a:latin typeface="+mj-lt"/>
                <a:cs typeface="Segoe UI" panose="020B0502040204020203" pitchFamily="34" charset="0"/>
              </a:rPr>
              <a:t>Manage settings in Teams Developer Portal</a:t>
            </a:r>
            <a:br>
              <a:rPr lang="en-US" sz="1400" dirty="0">
                <a:ln w="3175">
                  <a:noFill/>
                </a:ln>
                <a:gradFill>
                  <a:gsLst>
                    <a:gs pos="0">
                      <a:srgbClr val="FFA38B"/>
                    </a:gs>
                    <a:gs pos="32000">
                      <a:srgbClr val="D59ED7"/>
                    </a:gs>
                    <a:gs pos="68000">
                      <a:srgbClr val="8DC8E8"/>
                    </a:gs>
                    <a:gs pos="100000">
                      <a:srgbClr val="49C5B1"/>
                    </a:gs>
                  </a:gsLst>
                  <a:path path="circle">
                    <a:fillToRect l="100000" t="100000"/>
                  </a:path>
                </a:gradFill>
                <a:latin typeface="+mj-lt"/>
                <a:cs typeface="Segoe UI" panose="020B0502040204020203" pitchFamily="34" charset="0"/>
              </a:rPr>
            </a:br>
            <a:r>
              <a:rPr lang="en-US" sz="1400" dirty="0">
                <a:ln w="3175">
                  <a:noFill/>
                </a:ln>
                <a:gradFill>
                  <a:gsLst>
                    <a:gs pos="0">
                      <a:srgbClr val="FFA38B"/>
                    </a:gs>
                    <a:gs pos="32000">
                      <a:srgbClr val="D59ED7"/>
                    </a:gs>
                    <a:gs pos="68000">
                      <a:srgbClr val="8DC8E8"/>
                    </a:gs>
                    <a:gs pos="100000">
                      <a:srgbClr val="49C5B1"/>
                    </a:gs>
                  </a:gsLst>
                  <a:path path="circle">
                    <a:fillToRect l="100000" t="100000"/>
                  </a:path>
                </a:gradFill>
                <a:latin typeface="+mj-lt"/>
                <a:cs typeface="Segoe UI" panose="020B0502040204020203" pitchFamily="34" charset="0"/>
                <a:hlinkClick r:id="rId3"/>
              </a:rPr>
              <a:t>https://dev.teams.microsoft.com/</a:t>
            </a:r>
            <a:br>
              <a:rPr lang="en-US" sz="1400" dirty="0">
                <a:ln w="3175">
                  <a:noFill/>
                </a:ln>
                <a:gradFill>
                  <a:gsLst>
                    <a:gs pos="0">
                      <a:srgbClr val="FFA38B"/>
                    </a:gs>
                    <a:gs pos="32000">
                      <a:srgbClr val="D59ED7"/>
                    </a:gs>
                    <a:gs pos="68000">
                      <a:srgbClr val="8DC8E8"/>
                    </a:gs>
                    <a:gs pos="100000">
                      <a:srgbClr val="49C5B1"/>
                    </a:gs>
                  </a:gsLst>
                  <a:path path="circle">
                    <a:fillToRect l="100000" t="100000"/>
                  </a:path>
                </a:gradFill>
                <a:latin typeface="+mj-lt"/>
                <a:cs typeface="Segoe UI" panose="020B0502040204020203" pitchFamily="34" charset="0"/>
              </a:rPr>
            </a:br>
            <a:br>
              <a:rPr lang="en-US" sz="1400" dirty="0">
                <a:ln w="3175">
                  <a:noFill/>
                </a:ln>
                <a:gradFill>
                  <a:gsLst>
                    <a:gs pos="0">
                      <a:srgbClr val="FFA38B"/>
                    </a:gs>
                    <a:gs pos="32000">
                      <a:srgbClr val="D59ED7"/>
                    </a:gs>
                    <a:gs pos="68000">
                      <a:srgbClr val="8DC8E8"/>
                    </a:gs>
                    <a:gs pos="100000">
                      <a:srgbClr val="49C5B1"/>
                    </a:gs>
                  </a:gsLst>
                  <a:path path="circle">
                    <a:fillToRect l="100000" t="100000"/>
                  </a:path>
                </a:gradFill>
                <a:latin typeface="+mj-lt"/>
                <a:cs typeface="Segoe UI" panose="020B0502040204020203" pitchFamily="34" charset="0"/>
              </a:rPr>
            </a:br>
            <a:r>
              <a:rPr lang="en-US" sz="1400" dirty="0">
                <a:solidFill>
                  <a:srgbClr val="FFFFFF"/>
                </a:solidFill>
              </a:rPr>
              <a:t>or let </a:t>
            </a:r>
            <a:r>
              <a:rPr lang="en-US" sz="1400" b="1" dirty="0">
                <a:solidFill>
                  <a:srgbClr val="FFFFFF"/>
                </a:solidFill>
              </a:rPr>
              <a:t>Teams Toolkit </a:t>
            </a:r>
            <a:r>
              <a:rPr lang="en-US" sz="1400" dirty="0">
                <a:solidFill>
                  <a:srgbClr val="FFFFFF"/>
                </a:solidFill>
              </a:rPr>
              <a:t>automate the whole thing!</a:t>
            </a:r>
            <a:br>
              <a:rPr lang="en-US" sz="1400" dirty="0">
                <a:solidFill>
                  <a:srgbClr val="FFFFFF"/>
                </a:solidFill>
              </a:rPr>
            </a:br>
            <a:r>
              <a:rPr lang="en-US" sz="1400" dirty="0">
                <a:solidFill>
                  <a:srgbClr val="FFFFFF"/>
                </a:solidFill>
                <a:hlinkClick r:id="rId4"/>
              </a:rPr>
              <a:t>https://aka.ms/teams-toolkit</a:t>
            </a:r>
            <a:r>
              <a:rPr lang="en-US" sz="1400" dirty="0">
                <a:solidFill>
                  <a:srgbClr val="FFFFFF"/>
                </a:solidFill>
              </a:rPr>
              <a:t> </a:t>
            </a:r>
          </a:p>
          <a:p>
            <a:pPr lvl="0"/>
            <a:endParaRPr lang="en-US" sz="2000" dirty="0">
              <a:solidFill>
                <a:srgbClr val="FFFFFF"/>
              </a:solidFill>
            </a:endParaRPr>
          </a:p>
        </p:txBody>
      </p:sp>
      <p:grpSp>
        <p:nvGrpSpPr>
          <p:cNvPr id="29" name="Group 28">
            <a:extLst>
              <a:ext uri="{FF2B5EF4-FFF2-40B4-BE49-F238E27FC236}">
                <a16:creationId xmlns:a16="http://schemas.microsoft.com/office/drawing/2014/main" id="{E35C08E2-EF28-ED20-A6B2-D49AC244C9C8}"/>
              </a:ext>
            </a:extLst>
          </p:cNvPr>
          <p:cNvGrpSpPr/>
          <p:nvPr/>
        </p:nvGrpSpPr>
        <p:grpSpPr>
          <a:xfrm>
            <a:off x="857994" y="2127909"/>
            <a:ext cx="4558654" cy="424996"/>
            <a:chOff x="584200" y="1813144"/>
            <a:chExt cx="4559300" cy="425056"/>
          </a:xfrm>
        </p:grpSpPr>
        <p:sp>
          <p:nvSpPr>
            <p:cNvPr id="8" name="Oval 7">
              <a:extLst>
                <a:ext uri="{FF2B5EF4-FFF2-40B4-BE49-F238E27FC236}">
                  <a16:creationId xmlns:a16="http://schemas.microsoft.com/office/drawing/2014/main" id="{B0B7C42A-F603-7B04-B8EA-B31915A3B359}"/>
                </a:ext>
                <a:ext uri="{C183D7F6-B498-43B3-948B-1728B52AA6E4}">
                  <adec:decorative xmlns:adec="http://schemas.microsoft.com/office/drawing/2017/decorative" val="1"/>
                </a:ext>
              </a:extLst>
            </p:cNvPr>
            <p:cNvSpPr/>
            <p:nvPr/>
          </p:nvSpPr>
          <p:spPr bwMode="auto">
            <a:xfrm>
              <a:off x="584200" y="1813144"/>
              <a:ext cx="425056" cy="42505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spcBef>
                  <a:spcPts val="600"/>
                </a:spcBef>
              </a:pPr>
              <a:r>
                <a:rPr lang="en-US" sz="1400">
                  <a:solidFill>
                    <a:srgbClr val="FFFFFF"/>
                  </a:solidFill>
                  <a:latin typeface="+mj-lt"/>
                </a:rPr>
                <a:t>1</a:t>
              </a:r>
            </a:p>
          </p:txBody>
        </p:sp>
        <p:sp>
          <p:nvSpPr>
            <p:cNvPr id="12" name="TextBox 11">
              <a:extLst>
                <a:ext uri="{FF2B5EF4-FFF2-40B4-BE49-F238E27FC236}">
                  <a16:creationId xmlns:a16="http://schemas.microsoft.com/office/drawing/2014/main" id="{717D2FBE-C58A-3414-0562-12C9E80D9109}"/>
                </a:ext>
              </a:extLst>
            </p:cNvPr>
            <p:cNvSpPr txBox="1"/>
            <p:nvPr/>
          </p:nvSpPr>
          <p:spPr>
            <a:xfrm>
              <a:off x="1416983" y="1902545"/>
              <a:ext cx="3726517" cy="24625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a:gradFill>
                    <a:gsLst>
                      <a:gs pos="6993">
                        <a:schemeClr val="tx1"/>
                      </a:gs>
                      <a:gs pos="20280">
                        <a:schemeClr val="tx1"/>
                      </a:gs>
                    </a:gsLst>
                    <a:lin ang="0" scaled="0"/>
                  </a:gradFill>
                </a:rPr>
                <a:t>Anonymous</a:t>
              </a:r>
            </a:p>
          </p:txBody>
        </p:sp>
      </p:grpSp>
      <p:grpSp>
        <p:nvGrpSpPr>
          <p:cNvPr id="30" name="Group 29">
            <a:extLst>
              <a:ext uri="{FF2B5EF4-FFF2-40B4-BE49-F238E27FC236}">
                <a16:creationId xmlns:a16="http://schemas.microsoft.com/office/drawing/2014/main" id="{0A38F0A2-90AC-FF96-993D-20B8E668B047}"/>
              </a:ext>
            </a:extLst>
          </p:cNvPr>
          <p:cNvGrpSpPr/>
          <p:nvPr/>
        </p:nvGrpSpPr>
        <p:grpSpPr>
          <a:xfrm>
            <a:off x="857994" y="2906995"/>
            <a:ext cx="4558654" cy="424996"/>
            <a:chOff x="584200" y="2423029"/>
            <a:chExt cx="4559300" cy="425056"/>
          </a:xfrm>
        </p:grpSpPr>
        <p:sp>
          <p:nvSpPr>
            <p:cNvPr id="9" name="Oval 8">
              <a:extLst>
                <a:ext uri="{FF2B5EF4-FFF2-40B4-BE49-F238E27FC236}">
                  <a16:creationId xmlns:a16="http://schemas.microsoft.com/office/drawing/2014/main" id="{C75CCC3A-60F1-1C30-C540-0BFFFEF14B87}"/>
                </a:ext>
                <a:ext uri="{C183D7F6-B498-43B3-948B-1728B52AA6E4}">
                  <adec:decorative xmlns:adec="http://schemas.microsoft.com/office/drawing/2017/decorative" val="1"/>
                </a:ext>
              </a:extLst>
            </p:cNvPr>
            <p:cNvSpPr/>
            <p:nvPr/>
          </p:nvSpPr>
          <p:spPr bwMode="auto">
            <a:xfrm>
              <a:off x="584200" y="2423029"/>
              <a:ext cx="425056" cy="42505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spcBef>
                  <a:spcPts val="600"/>
                </a:spcBef>
              </a:pPr>
              <a:r>
                <a:rPr lang="en-US" sz="1400">
                  <a:solidFill>
                    <a:srgbClr val="FFFFFF"/>
                  </a:solidFill>
                  <a:latin typeface="+mj-lt"/>
                </a:rPr>
                <a:t>2</a:t>
              </a:r>
            </a:p>
          </p:txBody>
        </p:sp>
        <p:sp>
          <p:nvSpPr>
            <p:cNvPr id="13" name="TextBox 12">
              <a:extLst>
                <a:ext uri="{FF2B5EF4-FFF2-40B4-BE49-F238E27FC236}">
                  <a16:creationId xmlns:a16="http://schemas.microsoft.com/office/drawing/2014/main" id="{3412035F-7FB8-6D35-C6B5-05E512A35BE9}"/>
                </a:ext>
              </a:extLst>
            </p:cNvPr>
            <p:cNvSpPr txBox="1"/>
            <p:nvPr/>
          </p:nvSpPr>
          <p:spPr>
            <a:xfrm>
              <a:off x="1416983" y="2512430"/>
              <a:ext cx="3726517" cy="24625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a:gradFill>
                    <a:gsLst>
                      <a:gs pos="6993">
                        <a:schemeClr val="tx1"/>
                      </a:gs>
                      <a:gs pos="20280">
                        <a:schemeClr val="tx1"/>
                      </a:gs>
                    </a:gsLst>
                    <a:lin ang="0" scaled="0"/>
                  </a:gradFill>
                </a:rPr>
                <a:t>API Key</a:t>
              </a:r>
            </a:p>
          </p:txBody>
        </p:sp>
      </p:grpSp>
      <p:grpSp>
        <p:nvGrpSpPr>
          <p:cNvPr id="31" name="Group 30">
            <a:extLst>
              <a:ext uri="{FF2B5EF4-FFF2-40B4-BE49-F238E27FC236}">
                <a16:creationId xmlns:a16="http://schemas.microsoft.com/office/drawing/2014/main" id="{BB3D2F89-DCD3-2920-76AF-B81AC8D839BF}"/>
              </a:ext>
            </a:extLst>
          </p:cNvPr>
          <p:cNvGrpSpPr/>
          <p:nvPr/>
        </p:nvGrpSpPr>
        <p:grpSpPr>
          <a:xfrm>
            <a:off x="857994" y="3719770"/>
            <a:ext cx="4558654" cy="424996"/>
            <a:chOff x="584200" y="3333170"/>
            <a:chExt cx="4559300" cy="425056"/>
          </a:xfrm>
        </p:grpSpPr>
        <p:sp>
          <p:nvSpPr>
            <p:cNvPr id="10" name="Oval 9">
              <a:extLst>
                <a:ext uri="{FF2B5EF4-FFF2-40B4-BE49-F238E27FC236}">
                  <a16:creationId xmlns:a16="http://schemas.microsoft.com/office/drawing/2014/main" id="{F18FFD22-429F-36A0-1C78-2EFCB36D2878}"/>
                </a:ext>
                <a:ext uri="{C183D7F6-B498-43B3-948B-1728B52AA6E4}">
                  <adec:decorative xmlns:adec="http://schemas.microsoft.com/office/drawing/2017/decorative" val="1"/>
                </a:ext>
              </a:extLst>
            </p:cNvPr>
            <p:cNvSpPr/>
            <p:nvPr/>
          </p:nvSpPr>
          <p:spPr bwMode="auto">
            <a:xfrm>
              <a:off x="584200" y="3333170"/>
              <a:ext cx="425056" cy="42505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spcBef>
                  <a:spcPts val="600"/>
                </a:spcBef>
              </a:pPr>
              <a:r>
                <a:rPr lang="en-US" sz="1400">
                  <a:solidFill>
                    <a:srgbClr val="FFFFFF"/>
                  </a:solidFill>
                  <a:latin typeface="+mj-lt"/>
                </a:rPr>
                <a:t>3</a:t>
              </a:r>
            </a:p>
          </p:txBody>
        </p:sp>
        <p:sp>
          <p:nvSpPr>
            <p:cNvPr id="14" name="TextBox 13">
              <a:extLst>
                <a:ext uri="{FF2B5EF4-FFF2-40B4-BE49-F238E27FC236}">
                  <a16:creationId xmlns:a16="http://schemas.microsoft.com/office/drawing/2014/main" id="{ABD19E5E-7406-24BF-E305-23A16157257E}"/>
                </a:ext>
              </a:extLst>
            </p:cNvPr>
            <p:cNvSpPr txBox="1"/>
            <p:nvPr/>
          </p:nvSpPr>
          <p:spPr>
            <a:xfrm>
              <a:off x="1416983" y="3422571"/>
              <a:ext cx="3726517" cy="24625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a:gradFill>
                    <a:gsLst>
                      <a:gs pos="6993">
                        <a:schemeClr val="tx1"/>
                      </a:gs>
                      <a:gs pos="20280">
                        <a:schemeClr val="tx1"/>
                      </a:gs>
                    </a:gsLst>
                    <a:lin ang="0" scaled="0"/>
                  </a:gradFill>
                </a:rPr>
                <a:t>OAuth 2.0 (includes Entra ID)</a:t>
              </a:r>
            </a:p>
          </p:txBody>
        </p:sp>
      </p:grpSp>
      <p:sp>
        <p:nvSpPr>
          <p:cNvPr id="16" name="Title 15">
            <a:extLst>
              <a:ext uri="{FF2B5EF4-FFF2-40B4-BE49-F238E27FC236}">
                <a16:creationId xmlns:a16="http://schemas.microsoft.com/office/drawing/2014/main" id="{A9CD4E09-075A-625E-8EDE-E3B3ADA289E8}"/>
              </a:ext>
            </a:extLst>
          </p:cNvPr>
          <p:cNvSpPr>
            <a:spLocks noGrp="1"/>
          </p:cNvSpPr>
          <p:nvPr>
            <p:ph type="title"/>
          </p:nvPr>
        </p:nvSpPr>
        <p:spPr>
          <a:xfrm>
            <a:off x="589045" y="457622"/>
            <a:ext cx="4788276" cy="553920"/>
          </a:xfrm>
        </p:spPr>
        <p:txBody>
          <a:bodyPr/>
          <a:lstStyle/>
          <a:p>
            <a:r>
              <a:rPr lang="en-US"/>
              <a:t>Authentication Options</a:t>
            </a:r>
          </a:p>
        </p:txBody>
      </p:sp>
      <p:pic>
        <p:nvPicPr>
          <p:cNvPr id="4" name="Picture 3">
            <a:extLst>
              <a:ext uri="{FF2B5EF4-FFF2-40B4-BE49-F238E27FC236}">
                <a16:creationId xmlns:a16="http://schemas.microsoft.com/office/drawing/2014/main" id="{895DB520-11F6-73F6-1BE5-C98B472F197A}"/>
              </a:ext>
            </a:extLst>
          </p:cNvPr>
          <p:cNvPicPr>
            <a:picLocks noChangeAspect="1"/>
          </p:cNvPicPr>
          <p:nvPr/>
        </p:nvPicPr>
        <p:blipFill>
          <a:blip r:embed="rId5"/>
          <a:stretch>
            <a:fillRect/>
          </a:stretch>
        </p:blipFill>
        <p:spPr>
          <a:xfrm>
            <a:off x="6096001" y="881025"/>
            <a:ext cx="5949650" cy="5375721"/>
          </a:xfrm>
          <a:prstGeom prst="rect">
            <a:avLst/>
          </a:prstGeom>
        </p:spPr>
      </p:pic>
    </p:spTree>
    <p:extLst>
      <p:ext uri="{BB962C8B-B14F-4D97-AF65-F5344CB8AC3E}">
        <p14:creationId xmlns:p14="http://schemas.microsoft.com/office/powerpoint/2010/main" val="11101733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3D98B-FEF5-3F38-C6B2-50FA1CBF027C}"/>
              </a:ext>
            </a:extLst>
          </p:cNvPr>
          <p:cNvSpPr>
            <a:spLocks noGrp="1"/>
          </p:cNvSpPr>
          <p:nvPr>
            <p:ph type="title"/>
          </p:nvPr>
        </p:nvSpPr>
        <p:spPr/>
        <p:txBody>
          <a:bodyPr/>
          <a:lstStyle/>
          <a:p>
            <a:r>
              <a:rPr lang="en-US"/>
              <a:t>API Design Considerations</a:t>
            </a:r>
          </a:p>
        </p:txBody>
      </p:sp>
      <p:grpSp>
        <p:nvGrpSpPr>
          <p:cNvPr id="17" name="Group 16">
            <a:extLst>
              <a:ext uri="{FF2B5EF4-FFF2-40B4-BE49-F238E27FC236}">
                <a16:creationId xmlns:a16="http://schemas.microsoft.com/office/drawing/2014/main" id="{BC3BFA6C-ECA4-DA6B-B93B-FE9D97030E56}"/>
              </a:ext>
            </a:extLst>
          </p:cNvPr>
          <p:cNvGrpSpPr/>
          <p:nvPr/>
        </p:nvGrpSpPr>
        <p:grpSpPr>
          <a:xfrm>
            <a:off x="4712251" y="1185627"/>
            <a:ext cx="6402147" cy="4145037"/>
            <a:chOff x="4730916" y="1138939"/>
            <a:chExt cx="6403055" cy="4145624"/>
          </a:xfrm>
        </p:grpSpPr>
        <p:grpSp>
          <p:nvGrpSpPr>
            <p:cNvPr id="5" name="Group 4">
              <a:extLst>
                <a:ext uri="{FF2B5EF4-FFF2-40B4-BE49-F238E27FC236}">
                  <a16:creationId xmlns:a16="http://schemas.microsoft.com/office/drawing/2014/main" id="{8243C653-83AC-8A1B-9094-1B103E673B88}"/>
                </a:ext>
              </a:extLst>
            </p:cNvPr>
            <p:cNvGrpSpPr/>
            <p:nvPr/>
          </p:nvGrpSpPr>
          <p:grpSpPr>
            <a:xfrm>
              <a:off x="4730916" y="1138939"/>
              <a:ext cx="5196109" cy="554077"/>
              <a:chOff x="5497793" y="865008"/>
              <a:chExt cx="5196109" cy="554077"/>
            </a:xfrm>
          </p:grpSpPr>
          <p:sp>
            <p:nvSpPr>
              <p:cNvPr id="4" name="Oval 3">
                <a:extLst>
                  <a:ext uri="{FF2B5EF4-FFF2-40B4-BE49-F238E27FC236}">
                    <a16:creationId xmlns:a16="http://schemas.microsoft.com/office/drawing/2014/main" id="{79277CD5-EA69-1058-FD7B-4135F1DB8D1C}"/>
                  </a:ext>
                  <a:ext uri="{C183D7F6-B498-43B3-948B-1728B52AA6E4}">
                    <adec:decorative xmlns:adec="http://schemas.microsoft.com/office/drawing/2017/decorative" val="1"/>
                  </a:ext>
                </a:extLst>
              </p:cNvPr>
              <p:cNvSpPr/>
              <p:nvPr/>
            </p:nvSpPr>
            <p:spPr bwMode="auto">
              <a:xfrm>
                <a:off x="5497793" y="870553"/>
                <a:ext cx="542986" cy="54298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spcBef>
                    <a:spcPts val="600"/>
                  </a:spcBef>
                </a:pPr>
                <a:r>
                  <a:rPr lang="uk-UA" sz="1600">
                    <a:solidFill>
                      <a:srgbClr val="FFFFFF"/>
                    </a:solidFill>
                    <a:latin typeface="Segoe UI Semibold"/>
                  </a:rPr>
                  <a:t>1</a:t>
                </a:r>
                <a:endParaRPr lang="en-US" sz="1600">
                  <a:solidFill>
                    <a:srgbClr val="FFFFFF"/>
                  </a:solidFill>
                  <a:latin typeface="Segoe UI Semibold"/>
                </a:endParaRPr>
              </a:p>
            </p:txBody>
          </p:sp>
          <p:sp>
            <p:nvSpPr>
              <p:cNvPr id="12" name="TextBox 11">
                <a:extLst>
                  <a:ext uri="{FF2B5EF4-FFF2-40B4-BE49-F238E27FC236}">
                    <a16:creationId xmlns:a16="http://schemas.microsoft.com/office/drawing/2014/main" id="{55842664-CE4B-B810-1585-952B3931E51F}"/>
                  </a:ext>
                </a:extLst>
              </p:cNvPr>
              <p:cNvSpPr txBox="1"/>
              <p:nvPr/>
            </p:nvSpPr>
            <p:spPr>
              <a:xfrm>
                <a:off x="6389540" y="865008"/>
                <a:ext cx="4304362" cy="5540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70">
                  <a:defRPr/>
                </a:pPr>
                <a:r>
                  <a:rPr lang="en-US" sz="1800">
                    <a:gradFill>
                      <a:gsLst>
                        <a:gs pos="6993">
                          <a:srgbClr val="FFFFFF"/>
                        </a:gs>
                        <a:gs pos="20280">
                          <a:srgbClr val="FFFFFF"/>
                        </a:gs>
                      </a:gsLst>
                      <a:lin ang="0" scaled="0"/>
                    </a:gradFill>
                    <a:latin typeface="Segoe UI Semibold"/>
                  </a:rPr>
                  <a:t>Do you need the whole API?</a:t>
                </a:r>
                <a:br>
                  <a:rPr lang="en-US" sz="1800">
                    <a:gradFill>
                      <a:gsLst>
                        <a:gs pos="6993">
                          <a:srgbClr val="FFFFFF"/>
                        </a:gs>
                        <a:gs pos="20280">
                          <a:srgbClr val="FFFFFF"/>
                        </a:gs>
                      </a:gsLst>
                      <a:lin ang="0" scaled="0"/>
                    </a:gradFill>
                    <a:latin typeface="Segoe UI Semibold"/>
                  </a:rPr>
                </a:br>
                <a:r>
                  <a:rPr lang="en-US" sz="1800">
                    <a:gradFill>
                      <a:gsLst>
                        <a:gs pos="6993">
                          <a:srgbClr val="FFFFFF"/>
                        </a:gs>
                        <a:gs pos="20280">
                          <a:srgbClr val="FFFFFF"/>
                        </a:gs>
                      </a:gsLst>
                      <a:lin ang="0" scaled="0"/>
                    </a:gradFill>
                    <a:latin typeface="Segoe UI Semibold"/>
                  </a:rPr>
                  <a:t>Might you want to limit surface area?</a:t>
                </a:r>
              </a:p>
            </p:txBody>
          </p:sp>
        </p:grpSp>
        <p:grpSp>
          <p:nvGrpSpPr>
            <p:cNvPr id="7" name="Group 6">
              <a:extLst>
                <a:ext uri="{FF2B5EF4-FFF2-40B4-BE49-F238E27FC236}">
                  <a16:creationId xmlns:a16="http://schemas.microsoft.com/office/drawing/2014/main" id="{E291A1CF-5B1D-897F-0CC1-CF1ADB9453FD}"/>
                </a:ext>
              </a:extLst>
            </p:cNvPr>
            <p:cNvGrpSpPr/>
            <p:nvPr/>
          </p:nvGrpSpPr>
          <p:grpSpPr>
            <a:xfrm>
              <a:off x="4730916" y="2175394"/>
              <a:ext cx="4738028" cy="554077"/>
              <a:chOff x="5497793" y="2134803"/>
              <a:chExt cx="4738028" cy="554077"/>
            </a:xfrm>
          </p:grpSpPr>
          <p:sp>
            <p:nvSpPr>
              <p:cNvPr id="6" name="Oval 5">
                <a:extLst>
                  <a:ext uri="{FF2B5EF4-FFF2-40B4-BE49-F238E27FC236}">
                    <a16:creationId xmlns:a16="http://schemas.microsoft.com/office/drawing/2014/main" id="{5E216085-20CD-5B49-EEFA-9DFC043CBF01}"/>
                  </a:ext>
                  <a:ext uri="{C183D7F6-B498-43B3-948B-1728B52AA6E4}">
                    <adec:decorative xmlns:adec="http://schemas.microsoft.com/office/drawing/2017/decorative" val="1"/>
                  </a:ext>
                </a:extLst>
              </p:cNvPr>
              <p:cNvSpPr/>
              <p:nvPr/>
            </p:nvSpPr>
            <p:spPr bwMode="auto">
              <a:xfrm>
                <a:off x="5497793" y="2140348"/>
                <a:ext cx="542986" cy="54298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spcBef>
                    <a:spcPts val="600"/>
                  </a:spcBef>
                </a:pPr>
                <a:r>
                  <a:rPr lang="uk-UA" sz="1600">
                    <a:solidFill>
                      <a:srgbClr val="FFFFFF"/>
                    </a:solidFill>
                    <a:latin typeface="Segoe UI Semibold"/>
                  </a:rPr>
                  <a:t>2</a:t>
                </a:r>
                <a:endParaRPr lang="en-US" sz="1600">
                  <a:solidFill>
                    <a:srgbClr val="FFFFFF"/>
                  </a:solidFill>
                  <a:latin typeface="Segoe UI Semibold"/>
                </a:endParaRPr>
              </a:p>
            </p:txBody>
          </p:sp>
          <p:sp>
            <p:nvSpPr>
              <p:cNvPr id="13" name="TextBox 12">
                <a:extLst>
                  <a:ext uri="{FF2B5EF4-FFF2-40B4-BE49-F238E27FC236}">
                    <a16:creationId xmlns:a16="http://schemas.microsoft.com/office/drawing/2014/main" id="{DB5FF9F9-7B56-873F-3F58-7444AE751FC0}"/>
                  </a:ext>
                </a:extLst>
              </p:cNvPr>
              <p:cNvSpPr txBox="1"/>
              <p:nvPr/>
            </p:nvSpPr>
            <p:spPr>
              <a:xfrm>
                <a:off x="6389540" y="2134803"/>
                <a:ext cx="3846281" cy="5540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70">
                  <a:defRPr/>
                </a:pPr>
                <a:r>
                  <a:rPr lang="en-US" sz="1800">
                    <a:gradFill>
                      <a:gsLst>
                        <a:gs pos="6993">
                          <a:srgbClr val="FFFFFF"/>
                        </a:gs>
                        <a:gs pos="20280">
                          <a:srgbClr val="FFFFFF"/>
                        </a:gs>
                      </a:gsLst>
                      <a:lin ang="0" scaled="0"/>
                    </a:gradFill>
                    <a:latin typeface="Segoe UI Semibold"/>
                  </a:rPr>
                  <a:t>Use intuitive names in paths, parameters, </a:t>
                </a:r>
                <a:r>
                  <a:rPr lang="uk-UA" sz="1800">
                    <a:gradFill>
                      <a:gsLst>
                        <a:gs pos="6993">
                          <a:srgbClr val="FFFFFF"/>
                        </a:gs>
                        <a:gs pos="20280">
                          <a:srgbClr val="FFFFFF"/>
                        </a:gs>
                      </a:gsLst>
                      <a:lin ang="0" scaled="0"/>
                    </a:gradFill>
                    <a:latin typeface="Segoe UI Semibold"/>
                  </a:rPr>
                  <a:t> </a:t>
                </a:r>
                <a:r>
                  <a:rPr lang="en-US" sz="1800">
                    <a:gradFill>
                      <a:gsLst>
                        <a:gs pos="6993">
                          <a:srgbClr val="FFFFFF"/>
                        </a:gs>
                        <a:gs pos="20280">
                          <a:srgbClr val="FFFFFF"/>
                        </a:gs>
                      </a:gsLst>
                      <a:lin ang="0" scaled="0"/>
                    </a:gradFill>
                    <a:latin typeface="Segoe UI Semibold"/>
                  </a:rPr>
                  <a:t>and payloads</a:t>
                </a:r>
              </a:p>
            </p:txBody>
          </p:sp>
        </p:grpSp>
        <p:grpSp>
          <p:nvGrpSpPr>
            <p:cNvPr id="9" name="Group 8">
              <a:extLst>
                <a:ext uri="{FF2B5EF4-FFF2-40B4-BE49-F238E27FC236}">
                  <a16:creationId xmlns:a16="http://schemas.microsoft.com/office/drawing/2014/main" id="{502B6AF4-901F-3A79-3D2A-069EFEC88505}"/>
                </a:ext>
              </a:extLst>
            </p:cNvPr>
            <p:cNvGrpSpPr/>
            <p:nvPr/>
          </p:nvGrpSpPr>
          <p:grpSpPr>
            <a:xfrm>
              <a:off x="4730916" y="3212382"/>
              <a:ext cx="6403055" cy="1035194"/>
              <a:chOff x="5200681" y="3193908"/>
              <a:chExt cx="6403055" cy="1035194"/>
            </a:xfrm>
          </p:grpSpPr>
          <p:sp>
            <p:nvSpPr>
              <p:cNvPr id="8" name="Oval 7">
                <a:extLst>
                  <a:ext uri="{FF2B5EF4-FFF2-40B4-BE49-F238E27FC236}">
                    <a16:creationId xmlns:a16="http://schemas.microsoft.com/office/drawing/2014/main" id="{1BDE8779-32B3-2974-9224-2B84DC250846}"/>
                  </a:ext>
                  <a:ext uri="{C183D7F6-B498-43B3-948B-1728B52AA6E4}">
                    <adec:decorative xmlns:adec="http://schemas.microsoft.com/office/drawing/2017/decorative" val="1"/>
                  </a:ext>
                </a:extLst>
              </p:cNvPr>
              <p:cNvSpPr/>
              <p:nvPr/>
            </p:nvSpPr>
            <p:spPr bwMode="auto">
              <a:xfrm>
                <a:off x="5200681" y="3440012"/>
                <a:ext cx="542986" cy="54298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spcBef>
                    <a:spcPts val="600"/>
                  </a:spcBef>
                </a:pPr>
                <a:r>
                  <a:rPr lang="uk-UA" sz="1600">
                    <a:solidFill>
                      <a:srgbClr val="FFFFFF"/>
                    </a:solidFill>
                    <a:latin typeface="Segoe UI Semibold"/>
                  </a:rPr>
                  <a:t>3</a:t>
                </a:r>
                <a:endParaRPr lang="en-US" sz="1600">
                  <a:solidFill>
                    <a:srgbClr val="FFFFFF"/>
                  </a:solidFill>
                  <a:latin typeface="Segoe UI Semibold"/>
                </a:endParaRPr>
              </a:p>
            </p:txBody>
          </p:sp>
          <p:sp>
            <p:nvSpPr>
              <p:cNvPr id="14" name="TextBox 13">
                <a:extLst>
                  <a:ext uri="{FF2B5EF4-FFF2-40B4-BE49-F238E27FC236}">
                    <a16:creationId xmlns:a16="http://schemas.microsoft.com/office/drawing/2014/main" id="{49BE0866-560C-23BC-9818-2288BD8AD066}"/>
                  </a:ext>
                </a:extLst>
              </p:cNvPr>
              <p:cNvSpPr txBox="1"/>
              <p:nvPr/>
            </p:nvSpPr>
            <p:spPr>
              <a:xfrm>
                <a:off x="6092428" y="3193908"/>
                <a:ext cx="5511308" cy="103519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70">
                  <a:defRPr/>
                </a:pPr>
                <a:r>
                  <a:rPr lang="en-US" sz="1800">
                    <a:gradFill>
                      <a:gsLst>
                        <a:gs pos="6993">
                          <a:srgbClr val="FFFFFF"/>
                        </a:gs>
                        <a:gs pos="20280">
                          <a:srgbClr val="FFFFFF"/>
                        </a:gs>
                      </a:gsLst>
                      <a:lin ang="0" scaled="0"/>
                    </a:gradFill>
                    <a:latin typeface="Segoe UI Semibold"/>
                  </a:rPr>
                  <a:t>Consider use cases (user intents)</a:t>
                </a:r>
                <a:br>
                  <a:rPr lang="en-US" sz="1800">
                    <a:gradFill>
                      <a:gsLst>
                        <a:gs pos="6993">
                          <a:srgbClr val="FFFFFF"/>
                        </a:gs>
                        <a:gs pos="20280">
                          <a:srgbClr val="FFFFFF"/>
                        </a:gs>
                      </a:gsLst>
                      <a:lin ang="0" scaled="0"/>
                    </a:gradFill>
                    <a:latin typeface="Segoe UI Semibold"/>
                  </a:rPr>
                </a:br>
                <a:r>
                  <a:rPr lang="en-US" sz="1800">
                    <a:gradFill>
                      <a:gsLst>
                        <a:gs pos="6993">
                          <a:srgbClr val="FFFFFF"/>
                        </a:gs>
                        <a:gs pos="20280">
                          <a:srgbClr val="FFFFFF"/>
                        </a:gs>
                      </a:gsLst>
                      <a:lin ang="0" scaled="0"/>
                    </a:gradFill>
                    <a:latin typeface="Segoe UI Semibold"/>
                  </a:rPr>
                  <a:t>Allow each to be satisfied with a single HTTP request</a:t>
                </a:r>
              </a:p>
              <a:p>
                <a:pPr marL="285695" indent="-285695" algn="l" defTabSz="932270">
                  <a:buFont typeface="Arial" panose="020B0604020202020204" pitchFamily="34" charset="0"/>
                  <a:buChar char="•"/>
                  <a:defRPr/>
                </a:pPr>
                <a:r>
                  <a:rPr lang="en-US" sz="1400">
                    <a:gradFill>
                      <a:gsLst>
                        <a:gs pos="6993">
                          <a:srgbClr val="FFFFFF"/>
                        </a:gs>
                        <a:gs pos="20280">
                          <a:srgbClr val="FFFFFF"/>
                        </a:gs>
                      </a:gsLst>
                      <a:lin ang="0" scaled="0"/>
                    </a:gradFill>
                    <a:latin typeface="Segoe UI Semibold"/>
                  </a:rPr>
                  <a:t>Accept partial input fields</a:t>
                </a:r>
              </a:p>
              <a:p>
                <a:pPr marL="285695" indent="-285695" algn="l" defTabSz="932270">
                  <a:buFont typeface="Arial" panose="020B0604020202020204" pitchFamily="34" charset="0"/>
                  <a:buChar char="•"/>
                  <a:defRPr/>
                </a:pPr>
                <a:r>
                  <a:rPr lang="en-US" sz="1400">
                    <a:gradFill>
                      <a:gsLst>
                        <a:gs pos="6993">
                          <a:srgbClr val="FFFFFF"/>
                        </a:gs>
                        <a:gs pos="20280">
                          <a:srgbClr val="FFFFFF"/>
                        </a:gs>
                      </a:gsLst>
                      <a:lin ang="0" scaled="0"/>
                    </a:gradFill>
                    <a:latin typeface="Segoe UI Semibold"/>
                  </a:rPr>
                  <a:t>Return all data that may be useful</a:t>
                </a:r>
              </a:p>
            </p:txBody>
          </p:sp>
        </p:grpSp>
        <p:grpSp>
          <p:nvGrpSpPr>
            <p:cNvPr id="11" name="Group 10">
              <a:extLst>
                <a:ext uri="{FF2B5EF4-FFF2-40B4-BE49-F238E27FC236}">
                  <a16:creationId xmlns:a16="http://schemas.microsoft.com/office/drawing/2014/main" id="{1BE7D233-C56C-AE1D-52F1-43CF3ABA41CE}"/>
                </a:ext>
              </a:extLst>
            </p:cNvPr>
            <p:cNvGrpSpPr/>
            <p:nvPr/>
          </p:nvGrpSpPr>
          <p:grpSpPr>
            <a:xfrm>
              <a:off x="4730916" y="4730486"/>
              <a:ext cx="5196109" cy="554077"/>
              <a:chOff x="5200681" y="4715722"/>
              <a:chExt cx="5196109" cy="554077"/>
            </a:xfrm>
          </p:grpSpPr>
          <p:sp>
            <p:nvSpPr>
              <p:cNvPr id="10" name="Oval 9">
                <a:extLst>
                  <a:ext uri="{FF2B5EF4-FFF2-40B4-BE49-F238E27FC236}">
                    <a16:creationId xmlns:a16="http://schemas.microsoft.com/office/drawing/2014/main" id="{9B8D46FE-D716-7643-06BF-996FED530E97}"/>
                  </a:ext>
                  <a:ext uri="{C183D7F6-B498-43B3-948B-1728B52AA6E4}">
                    <adec:decorative xmlns:adec="http://schemas.microsoft.com/office/drawing/2017/decorative" val="1"/>
                  </a:ext>
                </a:extLst>
              </p:cNvPr>
              <p:cNvSpPr/>
              <p:nvPr/>
            </p:nvSpPr>
            <p:spPr bwMode="auto">
              <a:xfrm>
                <a:off x="5200681" y="4721267"/>
                <a:ext cx="542986" cy="54298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794" rIns="0" bIns="45713" numCol="1" spcCol="0" rtlCol="0" fromWordArt="0" anchor="ctr" anchorCtr="0" forceAA="0" compatLnSpc="1">
                <a:prstTxWarp prst="textNoShape">
                  <a:avLst/>
                </a:prstTxWarp>
                <a:noAutofit/>
              </a:bodyPr>
              <a:lstStyle/>
              <a:p>
                <a:pPr algn="ctr" defTabSz="914192">
                  <a:spcBef>
                    <a:spcPts val="600"/>
                  </a:spcBef>
                </a:pPr>
                <a:r>
                  <a:rPr lang="uk-UA" sz="1600">
                    <a:solidFill>
                      <a:srgbClr val="FFFFFF"/>
                    </a:solidFill>
                    <a:latin typeface="Segoe UI Semibold"/>
                  </a:rPr>
                  <a:t>4</a:t>
                </a:r>
                <a:endParaRPr lang="en-US" sz="1600">
                  <a:solidFill>
                    <a:srgbClr val="FFFFFF"/>
                  </a:solidFill>
                  <a:latin typeface="Segoe UI Semibold"/>
                </a:endParaRPr>
              </a:p>
            </p:txBody>
          </p:sp>
          <p:sp>
            <p:nvSpPr>
              <p:cNvPr id="15" name="TextBox 14">
                <a:extLst>
                  <a:ext uri="{FF2B5EF4-FFF2-40B4-BE49-F238E27FC236}">
                    <a16:creationId xmlns:a16="http://schemas.microsoft.com/office/drawing/2014/main" id="{1213CA22-85FC-5F78-DCFC-7010F777B2D0}"/>
                  </a:ext>
                </a:extLst>
              </p:cNvPr>
              <p:cNvSpPr txBox="1"/>
              <p:nvPr/>
            </p:nvSpPr>
            <p:spPr>
              <a:xfrm>
                <a:off x="6092428" y="4715722"/>
                <a:ext cx="4304362" cy="5540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70">
                  <a:defRPr/>
                </a:pPr>
                <a:r>
                  <a:rPr lang="en-US" sz="1800">
                    <a:gradFill>
                      <a:gsLst>
                        <a:gs pos="6993">
                          <a:srgbClr val="FFFFFF"/>
                        </a:gs>
                        <a:gs pos="20280">
                          <a:srgbClr val="FFFFFF"/>
                        </a:gs>
                      </a:gsLst>
                      <a:lin ang="0" scaled="0"/>
                    </a:gradFill>
                    <a:latin typeface="Segoe UI Semibold"/>
                  </a:rPr>
                  <a:t>Don’t expect Copilot to filter data; provide parameters to filter server side</a:t>
                </a:r>
              </a:p>
            </p:txBody>
          </p:sp>
        </p:grpSp>
      </p:grpSp>
      <p:sp>
        <p:nvSpPr>
          <p:cNvPr id="16" name="Rectangle: Rounded Corners 2">
            <a:extLst>
              <a:ext uri="{FF2B5EF4-FFF2-40B4-BE49-F238E27FC236}">
                <a16:creationId xmlns:a16="http://schemas.microsoft.com/office/drawing/2014/main" id="{24B73F1F-83D8-8D63-3109-DD07D189CE16}"/>
              </a:ext>
            </a:extLst>
          </p:cNvPr>
          <p:cNvSpPr/>
          <p:nvPr/>
        </p:nvSpPr>
        <p:spPr bwMode="auto">
          <a:xfrm>
            <a:off x="4224555" y="649833"/>
            <a:ext cx="7377535" cy="5332949"/>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C9AFD07D-61F9-AA5D-0F5D-575361341527}"/>
              </a:ext>
            </a:extLst>
          </p:cNvPr>
          <p:cNvSpPr txBox="1"/>
          <p:nvPr/>
        </p:nvSpPr>
        <p:spPr>
          <a:xfrm>
            <a:off x="4724595" y="5696898"/>
            <a:ext cx="6377458" cy="571771"/>
          </a:xfrm>
          <a:prstGeom prst="roundRect">
            <a:avLst>
              <a:gd name="adj" fmla="val 39099"/>
            </a:avLst>
          </a:prstGeom>
          <a:solidFill>
            <a:schemeClr val="bg1"/>
          </a:solidFill>
          <a:ln w="63897" cap="flat">
            <a:noFill/>
            <a:prstDash val="solid"/>
            <a:miter/>
          </a:ln>
          <a:effectLst/>
        </p:spPr>
        <p:txBody>
          <a:bodyPr rot="0" spcFirstLastPara="0" vertOverflow="overflow" horzOverflow="overflow" vert="horz" wrap="square" lIns="137141" tIns="18285" rIns="137141" bIns="54856"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14225">
              <a:defRPr/>
            </a:pPr>
            <a:r>
              <a:rPr lang="en-US" sz="2400" b="0">
                <a:solidFill>
                  <a:srgbClr val="FFFFFF"/>
                </a:solidFill>
                <a:latin typeface="Segoe UI Semibold"/>
              </a:rPr>
              <a:t>In general – for best results, </a:t>
            </a:r>
            <a:r>
              <a:rPr lang="en-US" sz="2400" b="0">
                <a:gradFill>
                  <a:gsLst>
                    <a:gs pos="0">
                      <a:srgbClr val="FFA38B"/>
                    </a:gs>
                    <a:gs pos="32000">
                      <a:srgbClr val="D59ED7"/>
                    </a:gs>
                    <a:gs pos="68000">
                      <a:srgbClr val="8DC8E8"/>
                    </a:gs>
                    <a:gs pos="100000">
                      <a:srgbClr val="49C5B1"/>
                    </a:gs>
                  </a:gsLst>
                  <a:path path="circle">
                    <a:fillToRect l="100000" t="100000"/>
                  </a:path>
                </a:gradFill>
                <a:latin typeface="Segoe UI Semibold"/>
              </a:rPr>
              <a:t>keep it simple!</a:t>
            </a:r>
          </a:p>
        </p:txBody>
      </p:sp>
    </p:spTree>
    <p:extLst>
      <p:ext uri="{BB962C8B-B14F-4D97-AF65-F5344CB8AC3E}">
        <p14:creationId xmlns:p14="http://schemas.microsoft.com/office/powerpoint/2010/main" val="1415054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200"/>
                                  </p:stCondLst>
                                  <p:childTnLst>
                                    <p:animMotion origin="layout" path="M 1.45833E-6 -3.7037E-6 L 1.45833E-6 0.03542 " pathEditMode="relative" rAng="0" ptsTypes="AA">
                                      <p:cBhvr>
                                        <p:cTn id="9"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32479C-914B-377A-D87A-49412032D568}"/>
              </a:ext>
            </a:extLst>
          </p:cNvPr>
          <p:cNvSpPr txBox="1">
            <a:spLocks/>
          </p:cNvSpPr>
          <p:nvPr/>
        </p:nvSpPr>
        <p:spPr>
          <a:xfrm>
            <a:off x="589045" y="1869583"/>
            <a:ext cx="4033964" cy="190622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1371337">
              <a:spcBef>
                <a:spcPts val="0"/>
              </a:spcBef>
              <a:tabLst>
                <a:tab pos="1371337" algn="l"/>
              </a:tabLst>
              <a:defRPr/>
            </a:pPr>
            <a:r>
              <a:rPr lang="en-US" spc="0" dirty="0">
                <a:gradFill>
                  <a:gsLst>
                    <a:gs pos="0">
                      <a:srgbClr val="FFA38B"/>
                    </a:gs>
                    <a:gs pos="32000">
                      <a:srgbClr val="D59ED7"/>
                    </a:gs>
                    <a:gs pos="68000">
                      <a:srgbClr val="8DC8E8"/>
                    </a:gs>
                    <a:gs pos="100000">
                      <a:srgbClr val="49C5B1"/>
                    </a:gs>
                  </a:gsLst>
                  <a:path path="circle">
                    <a:fillToRect l="100000" t="100000"/>
                  </a:path>
                </a:gradFill>
                <a:latin typeface="Segoe UI Semibold"/>
              </a:rPr>
              <a:t>Resources – Microsoft Copilot Agents</a:t>
            </a:r>
          </a:p>
        </p:txBody>
      </p:sp>
      <p:sp>
        <p:nvSpPr>
          <p:cNvPr id="15" name="TextBox 14">
            <a:extLst>
              <a:ext uri="{FF2B5EF4-FFF2-40B4-BE49-F238E27FC236}">
                <a16:creationId xmlns:a16="http://schemas.microsoft.com/office/drawing/2014/main" id="{609B673E-97FA-CF53-FF1B-2B95E6238688}"/>
              </a:ext>
            </a:extLst>
          </p:cNvPr>
          <p:cNvSpPr txBox="1"/>
          <p:nvPr/>
        </p:nvSpPr>
        <p:spPr>
          <a:xfrm>
            <a:off x="7711092" y="962555"/>
            <a:ext cx="3771365"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225">
              <a:spcBef>
                <a:spcPts val="0"/>
              </a:spcBef>
              <a:defRPr/>
            </a:pPr>
            <a:r>
              <a:rPr lang="en-US" sz="1600" u="sng">
                <a:solidFill>
                  <a:srgbClr val="FFFFFF"/>
                </a:solidFill>
                <a:latin typeface="Segoe UI"/>
                <a:hlinkClick r:id="rId2">
                  <a:extLst>
                    <a:ext uri="{A12FA001-AC4F-418D-AE19-62706E023703}">
                      <ahyp:hlinkClr xmlns:ahyp="http://schemas.microsoft.com/office/drawing/2018/hyperlinkcolor" val="tx"/>
                    </a:ext>
                  </a:extLst>
                </a:hlinkClick>
              </a:rPr>
              <a:t>https://aka.ms/copilot-options</a:t>
            </a:r>
            <a:endParaRPr lang="en-US" sz="1600" u="sng">
              <a:solidFill>
                <a:srgbClr val="FFFFFF"/>
              </a:solidFill>
              <a:latin typeface="Segoe UI"/>
              <a:ea typeface="+mn-lt"/>
              <a:cs typeface="Segoe UI"/>
            </a:endParaRPr>
          </a:p>
        </p:txBody>
      </p:sp>
      <p:sp>
        <p:nvSpPr>
          <p:cNvPr id="16" name="TextBox 15">
            <a:extLst>
              <a:ext uri="{FF2B5EF4-FFF2-40B4-BE49-F238E27FC236}">
                <a16:creationId xmlns:a16="http://schemas.microsoft.com/office/drawing/2014/main" id="{DD8E04EE-166E-73A4-8AA0-6225F43626F3}"/>
              </a:ext>
            </a:extLst>
          </p:cNvPr>
          <p:cNvSpPr txBox="1"/>
          <p:nvPr/>
        </p:nvSpPr>
        <p:spPr>
          <a:xfrm>
            <a:off x="7711092" y="2500962"/>
            <a:ext cx="3771365"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14400">
              <a:spcBef>
                <a:spcPts val="0"/>
              </a:spcBef>
              <a:defRPr sz="1600" u="sng">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dirty="0">
                <a:solidFill>
                  <a:srgbClr val="FFFFFF"/>
                </a:solidFill>
                <a:latin typeface="Segoe UI"/>
                <a:hlinkClick r:id="rId3">
                  <a:extLst>
                    <a:ext uri="{A12FA001-AC4F-418D-AE19-62706E023703}">
                      <ahyp:hlinkClr xmlns:ahyp="http://schemas.microsoft.com/office/drawing/2018/hyperlinkcolor" val="tx"/>
                    </a:ext>
                  </a:extLst>
                </a:hlinkClick>
              </a:rPr>
              <a:t>https://aka.ms/api-plugins</a:t>
            </a:r>
            <a:endParaRPr lang="en-US" dirty="0">
              <a:solidFill>
                <a:srgbClr val="FFFFFF"/>
              </a:solidFill>
              <a:latin typeface="Segoe UI"/>
            </a:endParaRPr>
          </a:p>
        </p:txBody>
      </p:sp>
      <p:sp>
        <p:nvSpPr>
          <p:cNvPr id="17" name="TextBox 16">
            <a:extLst>
              <a:ext uri="{FF2B5EF4-FFF2-40B4-BE49-F238E27FC236}">
                <a16:creationId xmlns:a16="http://schemas.microsoft.com/office/drawing/2014/main" id="{A4F68A24-B766-76FB-F15A-7D1F192AB18D}"/>
              </a:ext>
            </a:extLst>
          </p:cNvPr>
          <p:cNvSpPr txBox="1"/>
          <p:nvPr/>
        </p:nvSpPr>
        <p:spPr>
          <a:xfrm>
            <a:off x="7711092" y="1662382"/>
            <a:ext cx="3771365"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14400">
              <a:spcBef>
                <a:spcPts val="0"/>
              </a:spcBef>
              <a:defRPr sz="1600" u="sng">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dirty="0">
                <a:solidFill>
                  <a:srgbClr val="FFFFFF"/>
                </a:solidFill>
                <a:latin typeface="Segoe UI"/>
                <a:hlinkClick r:id="rId4">
                  <a:extLst>
                    <a:ext uri="{A12FA001-AC4F-418D-AE19-62706E023703}">
                      <ahyp:hlinkClr xmlns:ahyp="http://schemas.microsoft.com/office/drawing/2018/hyperlinkcolor" val="tx"/>
                    </a:ext>
                  </a:extLst>
                </a:hlinkClick>
              </a:rPr>
              <a:t>https://aka.ms/</a:t>
            </a:r>
            <a:r>
              <a:rPr lang="en-US" dirty="0">
                <a:solidFill>
                  <a:srgbClr val="FFFFFF"/>
                </a:solidFill>
                <a:latin typeface="Segoe UI"/>
              </a:rPr>
              <a:t>declarative-agents</a:t>
            </a:r>
          </a:p>
        </p:txBody>
      </p:sp>
      <p:sp>
        <p:nvSpPr>
          <p:cNvPr id="21" name="TextBox 20">
            <a:extLst>
              <a:ext uri="{FF2B5EF4-FFF2-40B4-BE49-F238E27FC236}">
                <a16:creationId xmlns:a16="http://schemas.microsoft.com/office/drawing/2014/main" id="{4E250FF6-E543-C541-B0C3-65A5AEA30E30}"/>
              </a:ext>
            </a:extLst>
          </p:cNvPr>
          <p:cNvSpPr txBox="1"/>
          <p:nvPr/>
        </p:nvSpPr>
        <p:spPr>
          <a:xfrm>
            <a:off x="7711092" y="3046576"/>
            <a:ext cx="3771365"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14400">
              <a:spcBef>
                <a:spcPts val="0"/>
              </a:spcBef>
              <a:defRPr sz="1600" u="sng">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a:solidFill>
                  <a:srgbClr val="FFFFFF"/>
                </a:solidFill>
                <a:latin typeface="Segoe UI"/>
              </a:rPr>
              <a:t>https://aka.ms/teams-toolkit</a:t>
            </a:r>
          </a:p>
        </p:txBody>
      </p:sp>
      <p:sp>
        <p:nvSpPr>
          <p:cNvPr id="22" name="TextBox 21">
            <a:extLst>
              <a:ext uri="{FF2B5EF4-FFF2-40B4-BE49-F238E27FC236}">
                <a16:creationId xmlns:a16="http://schemas.microsoft.com/office/drawing/2014/main" id="{34B9C8FB-F8B8-E547-CBD1-4F2652595166}"/>
              </a:ext>
            </a:extLst>
          </p:cNvPr>
          <p:cNvSpPr txBox="1"/>
          <p:nvPr/>
        </p:nvSpPr>
        <p:spPr>
          <a:xfrm>
            <a:off x="5461403" y="947167"/>
            <a:ext cx="180250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32270">
              <a:defRPr/>
            </a:pPr>
            <a:r>
              <a:rPr lang="en-US" sz="1800">
                <a:gradFill>
                  <a:gsLst>
                    <a:gs pos="6993">
                      <a:srgbClr val="FFFFFF"/>
                    </a:gs>
                    <a:gs pos="20280">
                      <a:srgbClr val="FFFFFF"/>
                    </a:gs>
                  </a:gsLst>
                  <a:lin ang="0" scaled="0"/>
                </a:gradFill>
                <a:latin typeface="Segoe UI Semibold"/>
              </a:rPr>
              <a:t>Copilot options</a:t>
            </a:r>
          </a:p>
        </p:txBody>
      </p:sp>
      <p:sp>
        <p:nvSpPr>
          <p:cNvPr id="23" name="TextBox 22">
            <a:extLst>
              <a:ext uri="{FF2B5EF4-FFF2-40B4-BE49-F238E27FC236}">
                <a16:creationId xmlns:a16="http://schemas.microsoft.com/office/drawing/2014/main" id="{FA383081-73B2-BC2F-F773-CD905E759A27}"/>
              </a:ext>
            </a:extLst>
          </p:cNvPr>
          <p:cNvSpPr txBox="1"/>
          <p:nvPr/>
        </p:nvSpPr>
        <p:spPr>
          <a:xfrm>
            <a:off x="5461403" y="2428190"/>
            <a:ext cx="180250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32270">
              <a:defRPr/>
            </a:pPr>
            <a:r>
              <a:rPr lang="en-US" sz="1800" dirty="0">
                <a:gradFill>
                  <a:gsLst>
                    <a:gs pos="6993">
                      <a:srgbClr val="FFFFFF"/>
                    </a:gs>
                    <a:gs pos="20280">
                      <a:srgbClr val="FFFFFF"/>
                    </a:gs>
                  </a:gsLst>
                  <a:lin ang="0" scaled="0"/>
                </a:gradFill>
                <a:latin typeface="Segoe UI Semibold"/>
              </a:rPr>
              <a:t>API Plugins</a:t>
            </a:r>
          </a:p>
        </p:txBody>
      </p:sp>
      <p:sp>
        <p:nvSpPr>
          <p:cNvPr id="24" name="TextBox 23">
            <a:extLst>
              <a:ext uri="{FF2B5EF4-FFF2-40B4-BE49-F238E27FC236}">
                <a16:creationId xmlns:a16="http://schemas.microsoft.com/office/drawing/2014/main" id="{12B47F57-1E3B-EF0B-15AE-786B6C3B2527}"/>
              </a:ext>
            </a:extLst>
          </p:cNvPr>
          <p:cNvSpPr txBox="1"/>
          <p:nvPr/>
        </p:nvSpPr>
        <p:spPr>
          <a:xfrm>
            <a:off x="5461403" y="1532205"/>
            <a:ext cx="1802509"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32270">
              <a:defRPr/>
            </a:pPr>
            <a:r>
              <a:rPr lang="en-US" sz="1800" dirty="0">
                <a:gradFill>
                  <a:gsLst>
                    <a:gs pos="6993">
                      <a:srgbClr val="FFFFFF"/>
                    </a:gs>
                    <a:gs pos="20280">
                      <a:srgbClr val="FFFFFF"/>
                    </a:gs>
                  </a:gsLst>
                  <a:lin ang="0" scaled="0"/>
                </a:gradFill>
                <a:latin typeface="Segoe UI Semibold"/>
              </a:rPr>
              <a:t>Declarative agents</a:t>
            </a:r>
          </a:p>
        </p:txBody>
      </p:sp>
      <p:sp>
        <p:nvSpPr>
          <p:cNvPr id="26" name="TextBox 25">
            <a:extLst>
              <a:ext uri="{FF2B5EF4-FFF2-40B4-BE49-F238E27FC236}">
                <a16:creationId xmlns:a16="http://schemas.microsoft.com/office/drawing/2014/main" id="{E20AD522-27EC-3B22-C1A8-6F59F04CE550}"/>
              </a:ext>
            </a:extLst>
          </p:cNvPr>
          <p:cNvSpPr txBox="1"/>
          <p:nvPr/>
        </p:nvSpPr>
        <p:spPr>
          <a:xfrm>
            <a:off x="5461403" y="3078612"/>
            <a:ext cx="180250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32270">
              <a:defRPr/>
            </a:pPr>
            <a:r>
              <a:rPr lang="en-US" sz="1800">
                <a:gradFill>
                  <a:gsLst>
                    <a:gs pos="6993">
                      <a:srgbClr val="FFFFFF"/>
                    </a:gs>
                    <a:gs pos="20280">
                      <a:srgbClr val="FFFFFF"/>
                    </a:gs>
                  </a:gsLst>
                  <a:lin ang="0" scaled="0"/>
                </a:gradFill>
                <a:latin typeface="Segoe UI Semibold"/>
              </a:rPr>
              <a:t>Teams Toolkit</a:t>
            </a:r>
          </a:p>
        </p:txBody>
      </p:sp>
      <p:sp>
        <p:nvSpPr>
          <p:cNvPr id="32" name="TextBox 31">
            <a:extLst>
              <a:ext uri="{FF2B5EF4-FFF2-40B4-BE49-F238E27FC236}">
                <a16:creationId xmlns:a16="http://schemas.microsoft.com/office/drawing/2014/main" id="{9DC5336A-5CEA-3984-BF52-31A687A1972A}"/>
              </a:ext>
            </a:extLst>
          </p:cNvPr>
          <p:cNvSpPr txBox="1"/>
          <p:nvPr/>
        </p:nvSpPr>
        <p:spPr>
          <a:xfrm>
            <a:off x="7711091" y="3759758"/>
            <a:ext cx="4095395"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14400">
              <a:spcBef>
                <a:spcPts val="0"/>
              </a:spcBef>
              <a:defRPr sz="1600" u="sng">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a:solidFill>
                  <a:srgbClr val="FFFFFF"/>
                </a:solidFill>
                <a:latin typeface="Segoe UI"/>
                <a:hlinkClick r:id="rId5">
                  <a:extLst>
                    <a:ext uri="{A12FA001-AC4F-418D-AE19-62706E023703}">
                      <ahyp:hlinkClr xmlns:ahyp="http://schemas.microsoft.com/office/drawing/2018/hyperlinkcolor" val="tx"/>
                    </a:ext>
                  </a:extLst>
                </a:hlinkClick>
              </a:rPr>
              <a:t>https://aka.ms/Copilot-extensions/samples</a:t>
            </a:r>
            <a:endParaRPr lang="en-US">
              <a:solidFill>
                <a:srgbClr val="FFFFFF"/>
              </a:solidFill>
              <a:latin typeface="Segoe UI"/>
            </a:endParaRPr>
          </a:p>
        </p:txBody>
      </p:sp>
      <p:sp>
        <p:nvSpPr>
          <p:cNvPr id="33" name="TextBox 32">
            <a:extLst>
              <a:ext uri="{FF2B5EF4-FFF2-40B4-BE49-F238E27FC236}">
                <a16:creationId xmlns:a16="http://schemas.microsoft.com/office/drawing/2014/main" id="{529298E9-3FC2-C8F8-FACB-808BC1F5C7EF}"/>
              </a:ext>
            </a:extLst>
          </p:cNvPr>
          <p:cNvSpPr txBox="1"/>
          <p:nvPr/>
        </p:nvSpPr>
        <p:spPr>
          <a:xfrm>
            <a:off x="5461403" y="3734410"/>
            <a:ext cx="180250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32270">
              <a:defRPr/>
            </a:pPr>
            <a:r>
              <a:rPr lang="en-US" sz="1800">
                <a:gradFill>
                  <a:gsLst>
                    <a:gs pos="6993">
                      <a:srgbClr val="FFFFFF"/>
                    </a:gs>
                    <a:gs pos="20280">
                      <a:srgbClr val="FFFFFF"/>
                    </a:gs>
                  </a:gsLst>
                  <a:lin ang="0" scaled="0"/>
                </a:gradFill>
                <a:latin typeface="Segoe UI Semibold"/>
              </a:rPr>
              <a:t>Sample plugins</a:t>
            </a:r>
          </a:p>
        </p:txBody>
      </p:sp>
      <p:sp>
        <p:nvSpPr>
          <p:cNvPr id="4" name="Rectangle: Rounded Corners 2">
            <a:extLst>
              <a:ext uri="{FF2B5EF4-FFF2-40B4-BE49-F238E27FC236}">
                <a16:creationId xmlns:a16="http://schemas.microsoft.com/office/drawing/2014/main" id="{BA9841AF-3DA0-8B3A-A875-0DC27FF2DF92}"/>
              </a:ext>
            </a:extLst>
          </p:cNvPr>
          <p:cNvSpPr/>
          <p:nvPr/>
        </p:nvSpPr>
        <p:spPr bwMode="auto">
          <a:xfrm>
            <a:off x="5284585" y="586192"/>
            <a:ext cx="6518681" cy="3770655"/>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9E9EBF8D-0207-A29D-6D94-CFEA7A622827}"/>
              </a:ext>
            </a:extLst>
          </p:cNvPr>
          <p:cNvSpPr txBox="1"/>
          <p:nvPr/>
        </p:nvSpPr>
        <p:spPr>
          <a:xfrm>
            <a:off x="502023" y="5110351"/>
            <a:ext cx="9672917" cy="861774"/>
          </a:xfrm>
          <a:prstGeom prst="rect">
            <a:avLst/>
          </a:prstGeom>
          <a:noFill/>
        </p:spPr>
        <p:txBody>
          <a:bodyPr wrap="square" lIns="0" tIns="0" rIns="0" bIns="0" rtlCol="0">
            <a:spAutoFit/>
          </a:bodyPr>
          <a:lstStyle/>
          <a:p>
            <a:r>
              <a:rPr lang="en-US" sz="2800" dirty="0"/>
              <a:t>Hands-on labs - build the apps used in this presentation!</a:t>
            </a:r>
            <a:r>
              <a:rPr lang="en-US" sz="2800" dirty="0">
                <a:hlinkClick r:id="rId6"/>
              </a:rPr>
              <a:t> https://aka.ms/copilotdevcamp</a:t>
            </a:r>
            <a:r>
              <a:rPr lang="en-US" sz="2800" dirty="0"/>
              <a:t> </a:t>
            </a:r>
          </a:p>
        </p:txBody>
      </p:sp>
    </p:spTree>
    <p:extLst>
      <p:ext uri="{BB962C8B-B14F-4D97-AF65-F5344CB8AC3E}">
        <p14:creationId xmlns:p14="http://schemas.microsoft.com/office/powerpoint/2010/main" val="2848199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300"/>
                                  </p:stCondLst>
                                  <p:childTnLst>
                                    <p:animMotion origin="layout" path="M 4.16667E-7 -1.85185E-6 L 4.16667E-7 0.03542 " pathEditMode="relative" rAng="0" ptsTypes="AA">
                                      <p:cBhvr>
                                        <p:cTn id="9" dur="700" spd="-100000" fill="hold"/>
                                        <p:tgtEl>
                                          <p:spTgt spid="15"/>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300"/>
                                  </p:stCondLst>
                                  <p:childTnLst>
                                    <p:animMotion origin="layout" path="M 4.16667E-7 1.48148E-6 L 4.16667E-7 0.03542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300"/>
                                  </p:stCondLst>
                                  <p:childTnLst>
                                    <p:animMotion origin="layout" path="M 4.16667E-7 -3.7037E-6 L 4.16667E-7 0.03542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300"/>
                                  </p:stCondLst>
                                  <p:childTnLst>
                                    <p:animMotion origin="layout" path="M 4.16667E-7 -4.07407E-6 L 4.16667E-7 0.03542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300"/>
                                  </p:stCondLst>
                                  <p:childTnLst>
                                    <p:animMotion origin="layout" path="M 5E-6 -1.85185E-6 L 5E-6 0.03542 " pathEditMode="relative" rAng="0" ptsTypes="AA">
                                      <p:cBhvr>
                                        <p:cTn id="29" dur="700" spd="-100000" fill="hold"/>
                                        <p:tgtEl>
                                          <p:spTgt spid="22"/>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300"/>
                                  </p:stCondLst>
                                  <p:childTnLst>
                                    <p:animMotion origin="layout" path="M 5E-6 4.81481E-6 L 5E-6 0.03541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grpId="1" nodeType="withEffect">
                                  <p:stCondLst>
                                    <p:cond delay="300"/>
                                  </p:stCondLst>
                                  <p:childTnLst>
                                    <p:animMotion origin="layout" path="M 5E-6 4.07407E-6 L 5E-6 0.03541 " pathEditMode="relative" rAng="0" ptsTypes="AA">
                                      <p:cBhvr>
                                        <p:cTn id="39" dur="700" spd="-100000" fill="hold"/>
                                        <p:tgtEl>
                                          <p:spTgt spid="24"/>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42" presetClass="path" presetSubtype="0" decel="100000" fill="hold" grpId="1" nodeType="withEffect">
                                  <p:stCondLst>
                                    <p:cond delay="300"/>
                                  </p:stCondLst>
                                  <p:childTnLst>
                                    <p:animMotion origin="layout" path="M 5E-6 0 L 5E-6 0.03542 " pathEditMode="relative" rAng="0" ptsTypes="AA">
                                      <p:cBhvr>
                                        <p:cTn id="44" dur="700" spd="-100000" fill="hold"/>
                                        <p:tgtEl>
                                          <p:spTgt spid="26"/>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42" presetClass="path" presetSubtype="0" decel="100000" fill="hold" grpId="1" nodeType="withEffect">
                                  <p:stCondLst>
                                    <p:cond delay="300"/>
                                  </p:stCondLst>
                                  <p:childTnLst>
                                    <p:animMotion origin="layout" path="M -8.33333E-7 -7.40741E-7 L -8.33333E-7 0.03542 " pathEditMode="relative" rAng="0" ptsTypes="AA">
                                      <p:cBhvr>
                                        <p:cTn id="49" dur="700" spd="-100000" fill="hold"/>
                                        <p:tgtEl>
                                          <p:spTgt spid="32"/>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grpId="1" nodeType="withEffect">
                                  <p:stCondLst>
                                    <p:cond delay="300"/>
                                  </p:stCondLst>
                                  <p:childTnLst>
                                    <p:animMotion origin="layout" path="M 5E-6 -1.85185E-6 L 5E-6 0.03542 " pathEditMode="relative" rAng="0" ptsTypes="AA">
                                      <p:cBhvr>
                                        <p:cTn id="54" dur="700" spd="-100000" fill="hold"/>
                                        <p:tgtEl>
                                          <p:spTgt spid="33"/>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42" presetClass="path" presetSubtype="0" decel="100000" fill="hold" grpId="1" nodeType="withEffect">
                                  <p:stCondLst>
                                    <p:cond delay="300"/>
                                  </p:stCondLst>
                                  <p:childTnLst>
                                    <p:animMotion origin="layout" path="M -1.25E-6 -4.81481E-6 L -1.25E-6 0.03542 " pathEditMode="relative" rAng="0" ptsTypes="AA">
                                      <p:cBhvr>
                                        <p:cTn id="5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P spid="17" grpId="0"/>
      <p:bldP spid="17" grpId="1"/>
      <p:bldP spid="21" grpId="0"/>
      <p:bldP spid="21" grpId="1"/>
      <p:bldP spid="22" grpId="0"/>
      <p:bldP spid="22" grpId="1"/>
      <p:bldP spid="23" grpId="0"/>
      <p:bldP spid="23" grpId="1"/>
      <p:bldP spid="24" grpId="0"/>
      <p:bldP spid="24" grpId="1"/>
      <p:bldP spid="26" grpId="0"/>
      <p:bldP spid="26" grpId="1"/>
      <p:bldP spid="32" grpId="0"/>
      <p:bldP spid="32" grpId="1"/>
      <p:bldP spid="33" grpId="0"/>
      <p:bldP spid="33" grpId="1"/>
      <p:bldP spid="4" grpId="0" animBg="1"/>
      <p:bldP spid="4"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6F1C5242-5194-3F4C-4E8F-71142D08505E}"/>
              </a:ext>
            </a:extLst>
          </p:cNvPr>
          <p:cNvSpPr txBox="1">
            <a:spLocks/>
          </p:cNvSpPr>
          <p:nvPr/>
        </p:nvSpPr>
        <p:spPr>
          <a:xfrm>
            <a:off x="589045" y="3152002"/>
            <a:ext cx="4127107"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Agenda</a:t>
            </a:r>
          </a:p>
        </p:txBody>
      </p:sp>
      <p:sp>
        <p:nvSpPr>
          <p:cNvPr id="10" name="Rounded Rectangle 64" descr="AI safety and security encompass the Copilot stack">
            <a:extLst>
              <a:ext uri="{FF2B5EF4-FFF2-40B4-BE49-F238E27FC236}">
                <a16:creationId xmlns:a16="http://schemas.microsoft.com/office/drawing/2014/main" id="{B43B5A2C-7363-B60A-B18E-501753C9F19A}"/>
              </a:ext>
              <a:ext uri="{C183D7F6-B498-43B3-948B-1728B52AA6E4}">
                <adec:decorative xmlns:adec="http://schemas.microsoft.com/office/drawing/2017/decorative" val="0"/>
              </a:ext>
            </a:extLst>
          </p:cNvPr>
          <p:cNvSpPr/>
          <p:nvPr/>
        </p:nvSpPr>
        <p:spPr bwMode="auto">
          <a:xfrm>
            <a:off x="4065876" y="1311814"/>
            <a:ext cx="7537078" cy="2394186"/>
          </a:xfrm>
          <a:prstGeom prst="roundRect">
            <a:avLst>
              <a:gd name="adj" fmla="val 28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793CA8C3-3ED3-9792-698F-0F45C7AB3917}"/>
              </a:ext>
              <a:ext uri="{C183D7F6-B498-43B3-948B-1728B52AA6E4}">
                <adec:decorative xmlns:adec="http://schemas.microsoft.com/office/drawing/2017/decorative" val="1"/>
              </a:ext>
            </a:extLst>
          </p:cNvPr>
          <p:cNvCxnSpPr>
            <a:cxnSpLocks/>
          </p:cNvCxnSpPr>
          <p:nvPr/>
        </p:nvCxnSpPr>
        <p:spPr>
          <a:xfrm>
            <a:off x="5299188" y="2304534"/>
            <a:ext cx="5826240" cy="0"/>
          </a:xfrm>
          <a:prstGeom prst="line">
            <a:avLst/>
          </a:prstGeom>
          <a:noFill/>
          <a:ln w="12700" cap="rnd">
            <a:solidFill>
              <a:srgbClr val="D9D9D6">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 name="Rounded Rectangle 62">
            <a:extLst>
              <a:ext uri="{FF2B5EF4-FFF2-40B4-BE49-F238E27FC236}">
                <a16:creationId xmlns:a16="http://schemas.microsoft.com/office/drawing/2014/main" id="{53D19ACA-B427-7A10-55CE-9C37EE0EAA26}"/>
              </a:ext>
            </a:extLst>
          </p:cNvPr>
          <p:cNvSpPr/>
          <p:nvPr/>
        </p:nvSpPr>
        <p:spPr bwMode="auto">
          <a:xfrm>
            <a:off x="4543653" y="1718137"/>
            <a:ext cx="413942" cy="4139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97" numCol="1" spcCol="0" rtlCol="0" fromWordArt="0" anchor="ctr" anchorCtr="0" forceAA="0" compatLnSpc="1">
            <a:prstTxWarp prst="textNoShape">
              <a:avLst/>
            </a:prstTxWarp>
            <a:normAutofit/>
          </a:bodyPr>
          <a:lstStyle/>
          <a:p>
            <a:pPr algn="ctr" defTabSz="932270">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13" name="Rounded Rectangle 62">
            <a:extLst>
              <a:ext uri="{FF2B5EF4-FFF2-40B4-BE49-F238E27FC236}">
                <a16:creationId xmlns:a16="http://schemas.microsoft.com/office/drawing/2014/main" id="{6342BD89-AD6E-EDC4-E61C-360BBE71DDF4}"/>
              </a:ext>
            </a:extLst>
          </p:cNvPr>
          <p:cNvSpPr/>
          <p:nvPr/>
        </p:nvSpPr>
        <p:spPr bwMode="auto">
          <a:xfrm>
            <a:off x="4543651" y="3071364"/>
            <a:ext cx="413042" cy="4139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97" numCol="1" spcCol="0" rtlCol="0" fromWordArt="0" anchor="ctr" anchorCtr="0" forceAA="0" compatLnSpc="1">
            <a:prstTxWarp prst="textNoShape">
              <a:avLst/>
            </a:prstTxWarp>
            <a:normAutofit/>
          </a:bodyPr>
          <a:lstStyle/>
          <a:p>
            <a:pPr algn="ctr" defTabSz="932270">
              <a:spcBef>
                <a:spcPts val="600"/>
              </a:spcBef>
            </a:pPr>
            <a:r>
              <a:rPr lang="uk-UA" sz="1600">
                <a:gradFill>
                  <a:gsLst>
                    <a:gs pos="1399">
                      <a:srgbClr val="FFFFFF"/>
                    </a:gs>
                    <a:gs pos="17000">
                      <a:srgbClr val="FFFFFF"/>
                    </a:gs>
                  </a:gsLst>
                  <a:path path="circle">
                    <a:fillToRect l="100000" t="100000"/>
                  </a:path>
                </a:gradFill>
                <a:latin typeface="+mj-lt"/>
                <a:cs typeface="Segoe UI" panose="020B0502040204020203" pitchFamily="34" charset="0"/>
              </a:rPr>
              <a:t>3</a:t>
            </a: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7" name="Text Placeholder 6">
            <a:extLst>
              <a:ext uri="{FF2B5EF4-FFF2-40B4-BE49-F238E27FC236}">
                <a16:creationId xmlns:a16="http://schemas.microsoft.com/office/drawing/2014/main" id="{B8A63769-63CB-7B5E-EAF2-2AB909BA8A83}"/>
              </a:ext>
            </a:extLst>
          </p:cNvPr>
          <p:cNvSpPr txBox="1">
            <a:spLocks/>
          </p:cNvSpPr>
          <p:nvPr/>
        </p:nvSpPr>
        <p:spPr>
          <a:xfrm>
            <a:off x="5299413" y="1744507"/>
            <a:ext cx="5985111" cy="1708160"/>
          </a:xfrm>
          <a:prstGeom prst="rect">
            <a:avLst/>
          </a:prstGeom>
        </p:spPr>
        <p:txBody>
          <a:bodyPr vert="horz" wrap="square" lIns="0" tIns="0" rIns="0" bIns="0" rtlCol="0">
            <a:spAutoFit/>
          </a:bodyPr>
          <a:lstStyle>
            <a:lvl1pPr marR="0" indent="0" defTabSz="932742" fontAlgn="auto">
              <a:lnSpc>
                <a:spcPct val="100000"/>
              </a:lnSpc>
              <a:spcBef>
                <a:spcPts val="54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257175" marR="0" lvl="1" indent="-160338" defTabSz="932742" fontAlgn="auto">
              <a:lnSpc>
                <a:spcPct val="100000"/>
              </a:lnSpc>
              <a:spcBef>
                <a:spcPts val="12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00" dirty="0"/>
              <a:t>Copilot AI orchestration</a:t>
            </a:r>
            <a:br>
              <a:rPr lang="uk-UA" sz="2400" dirty="0"/>
            </a:br>
            <a:br>
              <a:rPr lang="uk-UA" sz="2400" dirty="0"/>
            </a:br>
            <a:r>
              <a:rPr lang="en-US" sz="2400" dirty="0">
                <a:latin typeface="Segoe Sans Display" pitchFamily="2" charset="0"/>
                <a:cs typeface="Segoe Sans Display" pitchFamily="2" charset="0"/>
              </a:rPr>
              <a:t>Build a declarative agent</a:t>
            </a:r>
            <a:endParaRPr lang="uk-UA" sz="1600" i="1" dirty="0"/>
          </a:p>
          <a:p>
            <a:pPr marL="0" lvl="1" indent="0">
              <a:spcBef>
                <a:spcPts val="1800"/>
              </a:spcBef>
              <a:buNone/>
            </a:pPr>
            <a:r>
              <a:rPr lang="en-US" sz="2400" dirty="0">
                <a:cs typeface="Segoe UI" panose="020B0502040204020203" pitchFamily="34" charset="0"/>
              </a:rPr>
              <a:t>Add an API plugin</a:t>
            </a:r>
            <a:endParaRPr lang="en-US" sz="2400" i="1" dirty="0">
              <a:cs typeface="Segoe UI" panose="020B0502040204020203" pitchFamily="34" charset="0"/>
            </a:endParaRPr>
          </a:p>
        </p:txBody>
      </p:sp>
      <p:sp>
        <p:nvSpPr>
          <p:cNvPr id="20" name="Rounded Rectangle 62">
            <a:extLst>
              <a:ext uri="{FF2B5EF4-FFF2-40B4-BE49-F238E27FC236}">
                <a16:creationId xmlns:a16="http://schemas.microsoft.com/office/drawing/2014/main" id="{5547DF63-9DC5-3350-4539-6FC3903F7880}"/>
              </a:ext>
            </a:extLst>
          </p:cNvPr>
          <p:cNvSpPr/>
          <p:nvPr/>
        </p:nvSpPr>
        <p:spPr bwMode="auto">
          <a:xfrm>
            <a:off x="4544103" y="2432736"/>
            <a:ext cx="413042" cy="4139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97" numCol="1" spcCol="0" rtlCol="0" fromWordArt="0" anchor="ctr" anchorCtr="0" forceAA="0" compatLnSpc="1">
            <a:prstTxWarp prst="textNoShape">
              <a:avLst/>
            </a:prstTxWarp>
            <a:normAutofit/>
          </a:bodyPr>
          <a:lstStyle/>
          <a:p>
            <a:pPr algn="ctr" defTabSz="932270">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cxnSp>
        <p:nvCxnSpPr>
          <p:cNvPr id="24" name="Straight Connector 23">
            <a:extLst>
              <a:ext uri="{FF2B5EF4-FFF2-40B4-BE49-F238E27FC236}">
                <a16:creationId xmlns:a16="http://schemas.microsoft.com/office/drawing/2014/main" id="{1191ABA8-0F95-4ACF-79B1-F924C4FE3380}"/>
              </a:ext>
              <a:ext uri="{C183D7F6-B498-43B3-948B-1728B52AA6E4}">
                <adec:decorative xmlns:adec="http://schemas.microsoft.com/office/drawing/2017/decorative" val="1"/>
              </a:ext>
            </a:extLst>
          </p:cNvPr>
          <p:cNvCxnSpPr>
            <a:cxnSpLocks/>
          </p:cNvCxnSpPr>
          <p:nvPr/>
        </p:nvCxnSpPr>
        <p:spPr>
          <a:xfrm>
            <a:off x="5299188" y="2997476"/>
            <a:ext cx="5826240" cy="0"/>
          </a:xfrm>
          <a:prstGeom prst="line">
            <a:avLst/>
          </a:prstGeom>
          <a:noFill/>
          <a:ln w="12700" cap="rnd">
            <a:solidFill>
              <a:srgbClr val="D9D9D6">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0268789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1204">
            <a:extLst>
              <a:ext uri="{FF2B5EF4-FFF2-40B4-BE49-F238E27FC236}">
                <a16:creationId xmlns:a16="http://schemas.microsoft.com/office/drawing/2014/main" id="{BB57DC1E-F40C-8CE8-E235-7E6E71F94B78}"/>
              </a:ext>
              <a:ext uri="{C183D7F6-B498-43B3-948B-1728B52AA6E4}">
                <adec:decorative xmlns:adec="http://schemas.microsoft.com/office/drawing/2017/decorative" val="1"/>
              </a:ext>
            </a:extLst>
          </p:cNvPr>
          <p:cNvCxnSpPr>
            <a:cxnSpLocks/>
          </p:cNvCxnSpPr>
          <p:nvPr/>
        </p:nvCxnSpPr>
        <p:spPr>
          <a:xfrm rot="10800000" flipV="1">
            <a:off x="1087470" y="1927172"/>
            <a:ext cx="3342801" cy="2297471"/>
          </a:xfrm>
          <a:prstGeom prst="curvedConnector2">
            <a:avLst/>
          </a:prstGeom>
          <a:noFill/>
          <a:ln w="19050" cap="flat" cmpd="sng" algn="ctr">
            <a:solidFill>
              <a:srgbClr val="702573"/>
            </a:solidFill>
            <a:prstDash val="solid"/>
            <a:headEnd type="none" w="lg" len="med"/>
            <a:tailEnd type="none" w="lg" len="med"/>
          </a:ln>
          <a:effectLst/>
        </p:spPr>
      </p:cxnSp>
      <p:sp>
        <p:nvSpPr>
          <p:cNvPr id="3" name="TextBox 2">
            <a:extLst>
              <a:ext uri="{FF2B5EF4-FFF2-40B4-BE49-F238E27FC236}">
                <a16:creationId xmlns:a16="http://schemas.microsoft.com/office/drawing/2014/main" id="{6F262241-E308-1E16-AF31-9B0FFB56BDEE}"/>
              </a:ext>
            </a:extLst>
          </p:cNvPr>
          <p:cNvSpPr txBox="1"/>
          <p:nvPr/>
        </p:nvSpPr>
        <p:spPr>
          <a:xfrm>
            <a:off x="3911001" y="4028929"/>
            <a:ext cx="4370000" cy="563151"/>
          </a:xfrm>
          <a:prstGeom prst="rect">
            <a:avLst/>
          </a:prstGeom>
          <a:noFill/>
          <a:ln>
            <a:noFill/>
          </a:ln>
        </p:spPr>
        <p:txBody>
          <a:bodyPr wrap="none" rtlCol="0">
            <a:spAutoFit/>
          </a:bodyPr>
          <a:lstStyle/>
          <a:p>
            <a:pPr algn="ctr" defTabSz="857085">
              <a:defRPr/>
            </a:pPr>
            <a:r>
              <a:rPr lang="en-US" sz="3000" spc="-94">
                <a:solidFill>
                  <a:srgbClr val="FFFFFF"/>
                </a:solidFill>
                <a:latin typeface="Segoe UI Semibold" panose="020B0702040204020203" pitchFamily="34" charset="0"/>
                <a:cs typeface="Segoe UI Semibold" panose="020B0702040204020203" pitchFamily="34" charset="0"/>
              </a:rPr>
              <a:t>Copilot for Microsoft 365</a:t>
            </a:r>
          </a:p>
        </p:txBody>
      </p:sp>
      <p:grpSp>
        <p:nvGrpSpPr>
          <p:cNvPr id="7" name="Group 6">
            <a:extLst>
              <a:ext uri="{FF2B5EF4-FFF2-40B4-BE49-F238E27FC236}">
                <a16:creationId xmlns:a16="http://schemas.microsoft.com/office/drawing/2014/main" id="{6651BB99-A10E-57F3-DE95-79001D276F23}"/>
              </a:ext>
              <a:ext uri="{C183D7F6-B498-43B3-948B-1728B52AA6E4}">
                <adec:decorative xmlns:adec="http://schemas.microsoft.com/office/drawing/2017/decorative" val="1"/>
              </a:ext>
            </a:extLst>
          </p:cNvPr>
          <p:cNvGrpSpPr/>
          <p:nvPr/>
        </p:nvGrpSpPr>
        <p:grpSpPr>
          <a:xfrm>
            <a:off x="6954499" y="4387776"/>
            <a:ext cx="4305703" cy="1799970"/>
            <a:chOff x="7787170" y="4828355"/>
            <a:chExt cx="4593400" cy="1920240"/>
          </a:xfrm>
        </p:grpSpPr>
        <p:sp>
          <p:nvSpPr>
            <p:cNvPr id="8" name="Rectangle: Rounded Corners 7">
              <a:extLst>
                <a:ext uri="{FF2B5EF4-FFF2-40B4-BE49-F238E27FC236}">
                  <a16:creationId xmlns:a16="http://schemas.microsoft.com/office/drawing/2014/main" id="{285D1CB6-A5D6-D3C5-EFAF-14999ADEB9E4}"/>
                </a:ext>
                <a:ext uri="{C183D7F6-B498-43B3-948B-1728B52AA6E4}">
                  <adec:decorative xmlns:adec="http://schemas.microsoft.com/office/drawing/2017/decorative" val="1"/>
                </a:ext>
              </a:extLst>
            </p:cNvPr>
            <p:cNvSpPr/>
            <p:nvPr/>
          </p:nvSpPr>
          <p:spPr bwMode="auto">
            <a:xfrm>
              <a:off x="7787170" y="4828355"/>
              <a:ext cx="4593400" cy="1920240"/>
            </a:xfrm>
            <a:prstGeom prst="roundRect">
              <a:avLst>
                <a:gd name="adj" fmla="val 2924"/>
              </a:avLst>
            </a:prstGeom>
            <a:solidFill>
              <a:srgbClr val="F4F3F5"/>
            </a:solidFill>
            <a:effectLst>
              <a:outerShdw blurRad="63500" dist="127000" dir="2700000" algn="tl" rotWithShape="0">
                <a:srgbClr val="B1B3B3">
                  <a:alpha val="50000"/>
                </a:srgbClr>
              </a:outerShdw>
            </a:effectLst>
          </p:spPr>
          <p:txBody>
            <a:bodyPr wrap="square" lIns="0" tIns="17142" rIns="0" bIns="42857" anchor="ctr" anchorCtr="0">
              <a:noAutofit/>
            </a:bodyPr>
            <a:lstStyle/>
            <a:p>
              <a:pPr algn="ctr" defTabSz="914225" fontAlgn="base">
                <a:spcBef>
                  <a:spcPct val="0"/>
                </a:spcBef>
                <a:spcAft>
                  <a:spcPct val="0"/>
                </a:spcAft>
                <a:defRPr/>
              </a:pPr>
              <a:endParaRPr lang="en-US" sz="1688" b="1"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9" name="Oval 8">
              <a:extLst>
                <a:ext uri="{FF2B5EF4-FFF2-40B4-BE49-F238E27FC236}">
                  <a16:creationId xmlns:a16="http://schemas.microsoft.com/office/drawing/2014/main" id="{440F10E8-C22A-BE08-145E-C3BFDBA0FA10}"/>
                </a:ext>
              </a:extLst>
            </p:cNvPr>
            <p:cNvSpPr/>
            <p:nvPr/>
          </p:nvSpPr>
          <p:spPr>
            <a:xfrm>
              <a:off x="7906145" y="5208887"/>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1</a:t>
              </a:r>
            </a:p>
          </p:txBody>
        </p:sp>
        <p:sp>
          <p:nvSpPr>
            <p:cNvPr id="10" name="Oval 9">
              <a:extLst>
                <a:ext uri="{FF2B5EF4-FFF2-40B4-BE49-F238E27FC236}">
                  <a16:creationId xmlns:a16="http://schemas.microsoft.com/office/drawing/2014/main" id="{CCBCAC01-D9F8-7FA4-E7CF-DB5D39E82DBA}"/>
                </a:ext>
              </a:extLst>
            </p:cNvPr>
            <p:cNvSpPr/>
            <p:nvPr/>
          </p:nvSpPr>
          <p:spPr>
            <a:xfrm>
              <a:off x="7906145" y="6477909"/>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6</a:t>
              </a:r>
            </a:p>
          </p:txBody>
        </p:sp>
        <p:sp>
          <p:nvSpPr>
            <p:cNvPr id="11" name="Oval 10">
              <a:extLst>
                <a:ext uri="{FF2B5EF4-FFF2-40B4-BE49-F238E27FC236}">
                  <a16:creationId xmlns:a16="http://schemas.microsoft.com/office/drawing/2014/main" id="{1019BFD6-10FF-1377-2250-6BA7A16671F2}"/>
                </a:ext>
              </a:extLst>
            </p:cNvPr>
            <p:cNvSpPr/>
            <p:nvPr/>
          </p:nvSpPr>
          <p:spPr>
            <a:xfrm>
              <a:off x="7906145" y="5462691"/>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2</a:t>
              </a:r>
            </a:p>
          </p:txBody>
        </p:sp>
        <p:sp>
          <p:nvSpPr>
            <p:cNvPr id="12" name="Oval 11">
              <a:extLst>
                <a:ext uri="{FF2B5EF4-FFF2-40B4-BE49-F238E27FC236}">
                  <a16:creationId xmlns:a16="http://schemas.microsoft.com/office/drawing/2014/main" id="{01137F2A-90DE-5B9B-F7C7-1E0C7E0F37AF}"/>
                </a:ext>
              </a:extLst>
            </p:cNvPr>
            <p:cNvSpPr/>
            <p:nvPr/>
          </p:nvSpPr>
          <p:spPr>
            <a:xfrm>
              <a:off x="7906145" y="5716495"/>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3</a:t>
              </a:r>
            </a:p>
          </p:txBody>
        </p:sp>
        <p:sp>
          <p:nvSpPr>
            <p:cNvPr id="13" name="Oval 12">
              <a:extLst>
                <a:ext uri="{FF2B5EF4-FFF2-40B4-BE49-F238E27FC236}">
                  <a16:creationId xmlns:a16="http://schemas.microsoft.com/office/drawing/2014/main" id="{ED2184E9-1F3F-6272-1E37-3B7D75AEE807}"/>
                </a:ext>
              </a:extLst>
            </p:cNvPr>
            <p:cNvSpPr/>
            <p:nvPr/>
          </p:nvSpPr>
          <p:spPr>
            <a:xfrm>
              <a:off x="7906145" y="6224103"/>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5</a:t>
              </a:r>
            </a:p>
          </p:txBody>
        </p:sp>
        <p:sp>
          <p:nvSpPr>
            <p:cNvPr id="16" name="Oval 15">
              <a:extLst>
                <a:ext uri="{FF2B5EF4-FFF2-40B4-BE49-F238E27FC236}">
                  <a16:creationId xmlns:a16="http://schemas.microsoft.com/office/drawing/2014/main" id="{C073B12D-F054-95A6-40B8-804CA6F5F17E}"/>
                </a:ext>
              </a:extLst>
            </p:cNvPr>
            <p:cNvSpPr/>
            <p:nvPr/>
          </p:nvSpPr>
          <p:spPr>
            <a:xfrm>
              <a:off x="7906145" y="5970299"/>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4</a:t>
              </a:r>
            </a:p>
          </p:txBody>
        </p:sp>
        <p:sp>
          <p:nvSpPr>
            <p:cNvPr id="17" name="TextBox 16">
              <a:extLst>
                <a:ext uri="{FF2B5EF4-FFF2-40B4-BE49-F238E27FC236}">
                  <a16:creationId xmlns:a16="http://schemas.microsoft.com/office/drawing/2014/main" id="{D035D922-07C5-60B8-E3A3-2C3A572685A5}"/>
                </a:ext>
              </a:extLst>
            </p:cNvPr>
            <p:cNvSpPr txBox="1"/>
            <p:nvPr/>
          </p:nvSpPr>
          <p:spPr>
            <a:xfrm>
              <a:off x="8069268" y="5234026"/>
              <a:ext cx="4222608" cy="1452911"/>
            </a:xfrm>
            <a:prstGeom prst="rect">
              <a:avLst/>
            </a:prstGeom>
            <a:noFill/>
          </p:spPr>
          <p:txBody>
            <a:bodyPr wrap="none" rtlCol="0">
              <a:spAutoFit/>
            </a:bodyPr>
            <a:lstStyle/>
            <a:p>
              <a:pPr defTabSz="914225">
                <a:lnSpc>
                  <a:spcPts val="914"/>
                </a:lnSpc>
                <a:defRPr/>
              </a:pPr>
              <a:r>
                <a:rPr lang="en-US" sz="891">
                  <a:solidFill>
                    <a:prstClr val="black"/>
                  </a:solidFill>
                  <a:latin typeface="Segoe UI"/>
                  <a:cs typeface="Segoe UI" panose="020B0502040204020203" pitchFamily="34" charset="0"/>
                </a:rPr>
                <a:t>User prompts from Microsoft 365 apps are sent to Copilot</a:t>
              </a:r>
            </a:p>
            <a:p>
              <a:pPr defTabSz="914225">
                <a:lnSpc>
                  <a:spcPts val="914"/>
                </a:lnSpc>
                <a:defRPr/>
              </a:pPr>
              <a:endParaRPr lang="en-US" sz="891">
                <a:solidFill>
                  <a:prstClr val="black"/>
                </a:solidFill>
                <a:latin typeface="Segoe UI"/>
                <a:cs typeface="Segoe UI" panose="020B0502040204020203" pitchFamily="34" charset="0"/>
              </a:endParaRPr>
            </a:p>
            <a:p>
              <a:pPr defTabSz="914225">
                <a:lnSpc>
                  <a:spcPts val="914"/>
                </a:lnSpc>
                <a:defRPr/>
              </a:pPr>
              <a:r>
                <a:rPr lang="en-US" sz="891">
                  <a:solidFill>
                    <a:prstClr val="black"/>
                  </a:solidFill>
                  <a:latin typeface="Segoe UI"/>
                  <a:cs typeface="Segoe UI" panose="020B0502040204020203" pitchFamily="34" charset="0"/>
                </a:rPr>
                <a:t>Copilot accesses Graph, (optional) web + other services for pre-processing</a:t>
              </a:r>
            </a:p>
            <a:p>
              <a:pPr defTabSz="914225">
                <a:lnSpc>
                  <a:spcPts val="914"/>
                </a:lnSpc>
                <a:defRPr/>
              </a:pPr>
              <a:endParaRPr lang="en-US" sz="891">
                <a:solidFill>
                  <a:prstClr val="black"/>
                </a:solidFill>
                <a:latin typeface="Segoe UI"/>
                <a:cs typeface="Segoe UI" panose="020B0502040204020203" pitchFamily="34" charset="0"/>
              </a:endParaRPr>
            </a:p>
            <a:p>
              <a:pPr defTabSz="914225">
                <a:lnSpc>
                  <a:spcPts val="914"/>
                </a:lnSpc>
                <a:defRPr/>
              </a:pPr>
              <a:r>
                <a:rPr lang="en-US" sz="891">
                  <a:solidFill>
                    <a:prstClr val="black"/>
                  </a:solidFill>
                  <a:latin typeface="Segoe UI"/>
                  <a:cs typeface="Segoe UI" panose="020B0502040204020203" pitchFamily="34" charset="0"/>
                </a:rPr>
                <a:t>Copilot sends modified prompt to Large Language Model</a:t>
              </a:r>
            </a:p>
            <a:p>
              <a:pPr defTabSz="914225">
                <a:lnSpc>
                  <a:spcPts val="914"/>
                </a:lnSpc>
                <a:defRPr/>
              </a:pPr>
              <a:endParaRPr lang="en-US" sz="891">
                <a:solidFill>
                  <a:prstClr val="black"/>
                </a:solidFill>
                <a:latin typeface="Segoe UI"/>
                <a:cs typeface="Segoe UI" panose="020B0502040204020203" pitchFamily="34" charset="0"/>
              </a:endParaRPr>
            </a:p>
            <a:p>
              <a:pPr defTabSz="914225">
                <a:lnSpc>
                  <a:spcPts val="914"/>
                </a:lnSpc>
                <a:defRPr/>
              </a:pPr>
              <a:r>
                <a:rPr lang="en-US" sz="891">
                  <a:solidFill>
                    <a:prstClr val="black"/>
                  </a:solidFill>
                  <a:latin typeface="Segoe UI"/>
                  <a:cs typeface="Segoe UI" panose="020B0502040204020203" pitchFamily="34" charset="0"/>
                </a:rPr>
                <a:t>Copilot receives LLM responses</a:t>
              </a:r>
            </a:p>
            <a:p>
              <a:pPr defTabSz="914225">
                <a:lnSpc>
                  <a:spcPts val="914"/>
                </a:lnSpc>
                <a:defRPr/>
              </a:pPr>
              <a:endParaRPr lang="en-US" sz="891">
                <a:solidFill>
                  <a:prstClr val="black"/>
                </a:solidFill>
                <a:latin typeface="Segoe UI"/>
                <a:cs typeface="Segoe UI" panose="020B0502040204020203" pitchFamily="34" charset="0"/>
              </a:endParaRPr>
            </a:p>
            <a:p>
              <a:pPr defTabSz="914225">
                <a:lnSpc>
                  <a:spcPts val="914"/>
                </a:lnSpc>
                <a:defRPr/>
              </a:pPr>
              <a:r>
                <a:rPr lang="en-US" sz="891">
                  <a:solidFill>
                    <a:prstClr val="black"/>
                  </a:solidFill>
                  <a:latin typeface="Segoe UI"/>
                  <a:cs typeface="Segoe UI" panose="020B0502040204020203" pitchFamily="34" charset="0"/>
                </a:rPr>
                <a:t>Copilot accesses Graph for post-processing</a:t>
              </a:r>
            </a:p>
            <a:p>
              <a:pPr defTabSz="914225">
                <a:lnSpc>
                  <a:spcPts val="914"/>
                </a:lnSpc>
                <a:defRPr/>
              </a:pPr>
              <a:endParaRPr lang="en-US" sz="891">
                <a:solidFill>
                  <a:prstClr val="black"/>
                </a:solidFill>
                <a:latin typeface="Segoe UI"/>
                <a:cs typeface="Segoe UI" panose="020B0502040204020203" pitchFamily="34" charset="0"/>
              </a:endParaRPr>
            </a:p>
            <a:p>
              <a:pPr defTabSz="914225">
                <a:lnSpc>
                  <a:spcPts val="914"/>
                </a:lnSpc>
                <a:defRPr/>
              </a:pPr>
              <a:r>
                <a:rPr lang="en-US" sz="891">
                  <a:solidFill>
                    <a:prstClr val="black"/>
                  </a:solidFill>
                  <a:latin typeface="Segoe UI"/>
                  <a:cs typeface="Segoe UI" panose="020B0502040204020203" pitchFamily="34" charset="0"/>
                </a:rPr>
                <a:t>Copilot sends the response, and app command back to Microsoft 365 apps</a:t>
              </a:r>
            </a:p>
          </p:txBody>
        </p:sp>
        <p:sp>
          <p:nvSpPr>
            <p:cNvPr id="18" name="TextBox 17">
              <a:extLst>
                <a:ext uri="{FF2B5EF4-FFF2-40B4-BE49-F238E27FC236}">
                  <a16:creationId xmlns:a16="http://schemas.microsoft.com/office/drawing/2014/main" id="{11DF37E1-70E2-EB6D-4016-71734C8D9755}"/>
                </a:ext>
              </a:extLst>
            </p:cNvPr>
            <p:cNvSpPr txBox="1"/>
            <p:nvPr/>
          </p:nvSpPr>
          <p:spPr>
            <a:xfrm>
              <a:off x="7906145" y="4904440"/>
              <a:ext cx="4039738" cy="255591"/>
            </a:xfrm>
            <a:prstGeom prst="rect">
              <a:avLst/>
            </a:prstGeom>
            <a:noFill/>
          </p:spPr>
          <p:txBody>
            <a:bodyPr wrap="none" lIns="0" rtlCol="0">
              <a:spAutoFit/>
            </a:bodyPr>
            <a:lstStyle/>
            <a:p>
              <a:pPr defTabSz="914225">
                <a:spcAft>
                  <a:spcPts val="188"/>
                </a:spcAft>
                <a:defRPr/>
              </a:pPr>
              <a:r>
                <a:rPr lang="en-US" sz="938" b="1">
                  <a:solidFill>
                    <a:prstClr val="black"/>
                  </a:solidFill>
                  <a:latin typeface="Segoe UI"/>
                  <a:cs typeface="Segoe UI" panose="020B0502040204020203" pitchFamily="34" charset="0"/>
                </a:rPr>
                <a:t>Data flow (      - all requests are encrypted via HTTPS and wss://)</a:t>
              </a:r>
            </a:p>
          </p:txBody>
        </p:sp>
        <p:grpSp>
          <p:nvGrpSpPr>
            <p:cNvPr id="19" name="Group 18">
              <a:extLst>
                <a:ext uri="{FF2B5EF4-FFF2-40B4-BE49-F238E27FC236}">
                  <a16:creationId xmlns:a16="http://schemas.microsoft.com/office/drawing/2014/main" id="{82DC9E04-3C02-7082-7A00-4CDC33C10217}"/>
                </a:ext>
                <a:ext uri="{C183D7F6-B498-43B3-948B-1728B52AA6E4}">
                  <adec:decorative xmlns:adec="http://schemas.microsoft.com/office/drawing/2017/decorative" val="1"/>
                </a:ext>
              </a:extLst>
            </p:cNvPr>
            <p:cNvGrpSpPr/>
            <p:nvPr/>
          </p:nvGrpSpPr>
          <p:grpSpPr>
            <a:xfrm>
              <a:off x="8597637" y="4952118"/>
              <a:ext cx="150865" cy="150865"/>
              <a:chOff x="7671496" y="2343393"/>
              <a:chExt cx="919370" cy="919371"/>
            </a:xfrm>
          </p:grpSpPr>
          <p:sp>
            <p:nvSpPr>
              <p:cNvPr id="23" name="Oval 22">
                <a:extLst>
                  <a:ext uri="{FF2B5EF4-FFF2-40B4-BE49-F238E27FC236}">
                    <a16:creationId xmlns:a16="http://schemas.microsoft.com/office/drawing/2014/main" id="{614F7B0D-DD5A-B327-2768-8C187E2D78B8}"/>
                  </a:ext>
                  <a:ext uri="{C183D7F6-B498-43B3-948B-1728B52AA6E4}">
                    <adec:decorative xmlns:adec="http://schemas.microsoft.com/office/drawing/2017/decorative" val="1"/>
                  </a:ext>
                </a:extLst>
              </p:cNvPr>
              <p:cNvSpPr/>
              <p:nvPr/>
            </p:nvSpPr>
            <p:spPr bwMode="auto">
              <a:xfrm>
                <a:off x="7671496" y="2343393"/>
                <a:ext cx="919370" cy="919371"/>
              </a:xfrm>
              <a:prstGeom prst="ellipse">
                <a:avLst/>
              </a:prstGeom>
              <a:gradFill flip="none" rotWithShape="1">
                <a:gsLst>
                  <a:gs pos="67000">
                    <a:srgbClr val="0078D4"/>
                  </a:gs>
                  <a:gs pos="0">
                    <a:srgbClr val="C03BC4"/>
                  </a:gs>
                </a:gsLst>
                <a:lin ang="600000" scaled="0"/>
                <a:tileRect/>
              </a:gradFill>
              <a:ln w="19050" cap="flat" cmpd="sng" algn="ctr">
                <a:no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24" name="Graphic 9">
                <a:extLst>
                  <a:ext uri="{FF2B5EF4-FFF2-40B4-BE49-F238E27FC236}">
                    <a16:creationId xmlns:a16="http://schemas.microsoft.com/office/drawing/2014/main" id="{C10F1EBC-2D89-BCA7-A699-4A4C9DC8CD00}"/>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sp>
        <p:nvSpPr>
          <p:cNvPr id="25" name="TextBox 24">
            <a:extLst>
              <a:ext uri="{FF2B5EF4-FFF2-40B4-BE49-F238E27FC236}">
                <a16:creationId xmlns:a16="http://schemas.microsoft.com/office/drawing/2014/main" id="{338EEC0D-25FC-5FFA-BF82-BFFB6F26DB3E}"/>
              </a:ext>
              <a:ext uri="{C183D7F6-B498-43B3-948B-1728B52AA6E4}">
                <adec:decorative xmlns:adec="http://schemas.microsoft.com/office/drawing/2017/decorative" val="1"/>
              </a:ext>
            </a:extLst>
          </p:cNvPr>
          <p:cNvSpPr txBox="1"/>
          <p:nvPr/>
        </p:nvSpPr>
        <p:spPr>
          <a:xfrm>
            <a:off x="1640021" y="3532792"/>
            <a:ext cx="1411725" cy="298373"/>
          </a:xfrm>
          <a:prstGeom prst="rect">
            <a:avLst/>
          </a:prstGeom>
          <a:noFill/>
        </p:spPr>
        <p:txBody>
          <a:bodyPr wrap="none" rtlCol="0">
            <a:spAutoFit/>
          </a:bodyPr>
          <a:lstStyle/>
          <a:p>
            <a:pPr defTabSz="914225">
              <a:defRPr/>
            </a:pPr>
            <a:r>
              <a:rPr lang="en-US" sz="1313">
                <a:solidFill>
                  <a:srgbClr val="F4F3F5"/>
                </a:solidFill>
                <a:latin typeface="Segoe UI"/>
                <a:cs typeface="Segoe UI" panose="020B0502040204020203" pitchFamily="34" charset="0"/>
              </a:rPr>
              <a:t>Microsoft Graph</a:t>
            </a:r>
          </a:p>
        </p:txBody>
      </p:sp>
      <p:sp>
        <p:nvSpPr>
          <p:cNvPr id="26" name="TextBox 25">
            <a:extLst>
              <a:ext uri="{FF2B5EF4-FFF2-40B4-BE49-F238E27FC236}">
                <a16:creationId xmlns:a16="http://schemas.microsoft.com/office/drawing/2014/main" id="{39DFE556-5DFD-E04E-7D24-96AC69C94752}"/>
              </a:ext>
              <a:ext uri="{C183D7F6-B498-43B3-948B-1728B52AA6E4}">
                <adec:decorative xmlns:adec="http://schemas.microsoft.com/office/drawing/2017/decorative" val="1"/>
              </a:ext>
            </a:extLst>
          </p:cNvPr>
          <p:cNvSpPr txBox="1"/>
          <p:nvPr/>
        </p:nvSpPr>
        <p:spPr>
          <a:xfrm>
            <a:off x="8387075" y="2209578"/>
            <a:ext cx="1885683" cy="292549"/>
          </a:xfrm>
          <a:prstGeom prst="rect">
            <a:avLst/>
          </a:prstGeom>
          <a:noFill/>
        </p:spPr>
        <p:txBody>
          <a:bodyPr wrap="square" rtlCol="0">
            <a:spAutoFit/>
          </a:bodyPr>
          <a:lstStyle/>
          <a:p>
            <a:pPr algn="ctr" defTabSz="914225">
              <a:defRPr/>
            </a:pPr>
            <a:r>
              <a:rPr lang="en-US" sz="1313">
                <a:solidFill>
                  <a:srgbClr val="F4F3F5"/>
                </a:solidFill>
                <a:latin typeface="Segoe UI"/>
                <a:cs typeface="Segoe UI" panose="020B0502040204020203" pitchFamily="34" charset="0"/>
              </a:rPr>
              <a:t>Large Language Model</a:t>
            </a:r>
          </a:p>
        </p:txBody>
      </p:sp>
      <p:grpSp>
        <p:nvGrpSpPr>
          <p:cNvPr id="27" name="Group 26">
            <a:extLst>
              <a:ext uri="{FF2B5EF4-FFF2-40B4-BE49-F238E27FC236}">
                <a16:creationId xmlns:a16="http://schemas.microsoft.com/office/drawing/2014/main" id="{3CF14870-6AA2-D158-488C-134C851A6BEC}"/>
              </a:ext>
              <a:ext uri="{C183D7F6-B498-43B3-948B-1728B52AA6E4}">
                <adec:decorative xmlns:adec="http://schemas.microsoft.com/office/drawing/2017/decorative" val="1"/>
              </a:ext>
            </a:extLst>
          </p:cNvPr>
          <p:cNvGrpSpPr/>
          <p:nvPr/>
        </p:nvGrpSpPr>
        <p:grpSpPr>
          <a:xfrm>
            <a:off x="8399678" y="2545807"/>
            <a:ext cx="1794904" cy="897451"/>
            <a:chOff x="6257682" y="-188841"/>
            <a:chExt cx="2011680" cy="1005840"/>
          </a:xfrm>
        </p:grpSpPr>
        <p:sp>
          <p:nvSpPr>
            <p:cNvPr id="28" name="Rectangle: Rounded Corners 27">
              <a:extLst>
                <a:ext uri="{FF2B5EF4-FFF2-40B4-BE49-F238E27FC236}">
                  <a16:creationId xmlns:a16="http://schemas.microsoft.com/office/drawing/2014/main" id="{89C540F8-2DE2-D2A2-2CFB-F004DD965035}"/>
                </a:ext>
              </a:extLst>
            </p:cNvPr>
            <p:cNvSpPr/>
            <p:nvPr/>
          </p:nvSpPr>
          <p:spPr bwMode="auto">
            <a:xfrm>
              <a:off x="6257682" y="-188841"/>
              <a:ext cx="2011680" cy="1005840"/>
            </a:xfrm>
            <a:prstGeom prst="roundRect">
              <a:avLst>
                <a:gd name="adj" fmla="val 50000"/>
              </a:avLst>
            </a:prstGeom>
            <a:gradFill flip="none" rotWithShape="1">
              <a:gsLst>
                <a:gs pos="0">
                  <a:srgbClr val="0078D4"/>
                </a:gs>
                <a:gs pos="8500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nvGrpSpPr>
            <p:cNvPr id="29" name="Group 28">
              <a:extLst>
                <a:ext uri="{FF2B5EF4-FFF2-40B4-BE49-F238E27FC236}">
                  <a16:creationId xmlns:a16="http://schemas.microsoft.com/office/drawing/2014/main" id="{503E2544-151E-5DC5-B638-F852EA4514DD}"/>
                </a:ext>
              </a:extLst>
            </p:cNvPr>
            <p:cNvGrpSpPr/>
            <p:nvPr/>
          </p:nvGrpSpPr>
          <p:grpSpPr>
            <a:xfrm>
              <a:off x="6579157" y="-46029"/>
              <a:ext cx="1368730" cy="720217"/>
              <a:chOff x="6405833" y="-266982"/>
              <a:chExt cx="1368730" cy="720217"/>
            </a:xfrm>
          </p:grpSpPr>
          <p:sp>
            <p:nvSpPr>
              <p:cNvPr id="31" name="Graphic 127" descr="Lightbulb with person inside icon">
                <a:extLst>
                  <a:ext uri="{FF2B5EF4-FFF2-40B4-BE49-F238E27FC236}">
                    <a16:creationId xmlns:a16="http://schemas.microsoft.com/office/drawing/2014/main" id="{7C6E9941-4829-7B06-DB78-5E3C88BA7AC1}"/>
                  </a:ext>
                </a:extLst>
              </p:cNvPr>
              <p:cNvSpPr/>
              <p:nvPr/>
            </p:nvSpPr>
            <p:spPr>
              <a:xfrm>
                <a:off x="6829102" y="-266982"/>
                <a:ext cx="522193" cy="720217"/>
              </a:xfrm>
              <a:custGeom>
                <a:avLst/>
                <a:gdLst>
                  <a:gd name="connsiteX0" fmla="*/ 219572 w 298323"/>
                  <a:gd name="connsiteY0" fmla="*/ 360025 h 411451"/>
                  <a:gd name="connsiteX1" fmla="*/ 215971 w 298323"/>
                  <a:gd name="connsiteY1" fmla="*/ 375610 h 411451"/>
                  <a:gd name="connsiteX2" fmla="*/ 174437 w 298323"/>
                  <a:gd name="connsiteY2" fmla="*/ 411316 h 411451"/>
                  <a:gd name="connsiteX3" fmla="*/ 170875 w 298323"/>
                  <a:gd name="connsiteY3" fmla="*/ 411452 h 411451"/>
                  <a:gd name="connsiteX4" fmla="*/ 127429 w 298323"/>
                  <a:gd name="connsiteY4" fmla="*/ 411452 h 411451"/>
                  <a:gd name="connsiteX5" fmla="*/ 83258 w 298323"/>
                  <a:gd name="connsiteY5" fmla="*/ 379019 h 411451"/>
                  <a:gd name="connsiteX6" fmla="*/ 82324 w 298323"/>
                  <a:gd name="connsiteY6" fmla="*/ 375577 h 411451"/>
                  <a:gd name="connsiteX7" fmla="*/ 78731 w 298323"/>
                  <a:gd name="connsiteY7" fmla="*/ 360025 h 411451"/>
                  <a:gd name="connsiteX8" fmla="*/ 219572 w 298323"/>
                  <a:gd name="connsiteY8" fmla="*/ 360025 h 411451"/>
                  <a:gd name="connsiteX9" fmla="*/ 226721 w 298323"/>
                  <a:gd name="connsiteY9" fmla="*/ 329164 h 411451"/>
                  <a:gd name="connsiteX10" fmla="*/ 231015 w 298323"/>
                  <a:gd name="connsiteY10" fmla="*/ 310618 h 411451"/>
                  <a:gd name="connsiteX11" fmla="*/ 149162 w 298323"/>
                  <a:gd name="connsiteY11" fmla="*/ 277729 h 411451"/>
                  <a:gd name="connsiteX12" fmla="*/ 67312 w 298323"/>
                  <a:gd name="connsiteY12" fmla="*/ 310614 h 411451"/>
                  <a:gd name="connsiteX13" fmla="*/ 71595 w 298323"/>
                  <a:gd name="connsiteY13" fmla="*/ 329164 h 411451"/>
                  <a:gd name="connsiteX14" fmla="*/ 226721 w 298323"/>
                  <a:gd name="connsiteY14" fmla="*/ 329164 h 411451"/>
                  <a:gd name="connsiteX15" fmla="*/ 149162 w 298323"/>
                  <a:gd name="connsiteY15" fmla="*/ 246868 h 411451"/>
                  <a:gd name="connsiteX16" fmla="*/ 59519 w 298323"/>
                  <a:gd name="connsiteY16" fmla="*/ 276799 h 411451"/>
                  <a:gd name="connsiteX17" fmla="*/ 58389 w 298323"/>
                  <a:gd name="connsiteY17" fmla="*/ 271894 h 411451"/>
                  <a:gd name="connsiteX18" fmla="*/ 56928 w 298323"/>
                  <a:gd name="connsiteY18" fmla="*/ 269328 h 411451"/>
                  <a:gd name="connsiteX19" fmla="*/ 0 w 298323"/>
                  <a:gd name="connsiteY19" fmla="*/ 149162 h 411451"/>
                  <a:gd name="connsiteX20" fmla="*/ 149162 w 298323"/>
                  <a:gd name="connsiteY20" fmla="*/ 0 h 411451"/>
                  <a:gd name="connsiteX21" fmla="*/ 298323 w 298323"/>
                  <a:gd name="connsiteY21" fmla="*/ 149162 h 411451"/>
                  <a:gd name="connsiteX22" fmla="*/ 241428 w 298323"/>
                  <a:gd name="connsiteY22" fmla="*/ 269328 h 411451"/>
                  <a:gd name="connsiteX23" fmla="*/ 239969 w 298323"/>
                  <a:gd name="connsiteY23" fmla="*/ 271890 h 411451"/>
                  <a:gd name="connsiteX24" fmla="*/ 238829 w 298323"/>
                  <a:gd name="connsiteY24" fmla="*/ 276817 h 411451"/>
                  <a:gd name="connsiteX25" fmla="*/ 149162 w 298323"/>
                  <a:gd name="connsiteY25" fmla="*/ 246868 h 411451"/>
                  <a:gd name="connsiteX26" fmla="*/ 113157 w 298323"/>
                  <a:gd name="connsiteY26" fmla="*/ 149141 h 411451"/>
                  <a:gd name="connsiteX27" fmla="*/ 149162 w 298323"/>
                  <a:gd name="connsiteY27" fmla="*/ 113137 h 411451"/>
                  <a:gd name="connsiteX28" fmla="*/ 185166 w 298323"/>
                  <a:gd name="connsiteY28" fmla="*/ 149141 h 411451"/>
                  <a:gd name="connsiteX29" fmla="*/ 149162 w 298323"/>
                  <a:gd name="connsiteY29" fmla="*/ 185146 h 411451"/>
                  <a:gd name="connsiteX30" fmla="*/ 113157 w 298323"/>
                  <a:gd name="connsiteY30" fmla="*/ 149141 h 411451"/>
                  <a:gd name="connsiteX31" fmla="*/ 149162 w 298323"/>
                  <a:gd name="connsiteY31" fmla="*/ 82276 h 411451"/>
                  <a:gd name="connsiteX32" fmla="*/ 82296 w 298323"/>
                  <a:gd name="connsiteY32" fmla="*/ 149141 h 411451"/>
                  <a:gd name="connsiteX33" fmla="*/ 149162 w 298323"/>
                  <a:gd name="connsiteY33" fmla="*/ 216007 h 411451"/>
                  <a:gd name="connsiteX34" fmla="*/ 216027 w 298323"/>
                  <a:gd name="connsiteY34" fmla="*/ 149141 h 411451"/>
                  <a:gd name="connsiteX35" fmla="*/ 149162 w 298323"/>
                  <a:gd name="connsiteY35" fmla="*/ 82276 h 411451"/>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49162 w 298323"/>
                  <a:gd name="connsiteY27" fmla="*/ 113137 h 411452"/>
                  <a:gd name="connsiteX28" fmla="*/ 185166 w 298323"/>
                  <a:gd name="connsiteY28" fmla="*/ 149141 h 411452"/>
                  <a:gd name="connsiteX29" fmla="*/ 149162 w 298323"/>
                  <a:gd name="connsiteY29" fmla="*/ 185146 h 411452"/>
                  <a:gd name="connsiteX30" fmla="*/ 113157 w 298323"/>
                  <a:gd name="connsiteY30" fmla="*/ 149141 h 411452"/>
                  <a:gd name="connsiteX31" fmla="*/ 216027 w 298323"/>
                  <a:gd name="connsiteY31" fmla="*/ 149141 h 411452"/>
                  <a:gd name="connsiteX32" fmla="*/ 82296 w 298323"/>
                  <a:gd name="connsiteY32" fmla="*/ 149141 h 411452"/>
                  <a:gd name="connsiteX33" fmla="*/ 149162 w 298323"/>
                  <a:gd name="connsiteY33" fmla="*/ 216007 h 411452"/>
                  <a:gd name="connsiteX34" fmla="*/ 216027 w 298323"/>
                  <a:gd name="connsiteY34"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82296 w 298323"/>
                  <a:gd name="connsiteY31" fmla="*/ 149141 h 411452"/>
                  <a:gd name="connsiteX32" fmla="*/ 149162 w 298323"/>
                  <a:gd name="connsiteY32" fmla="*/ 216007 h 411452"/>
                  <a:gd name="connsiteX33" fmla="*/ 216027 w 298323"/>
                  <a:gd name="connsiteY33"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149162 w 298323"/>
                  <a:gd name="connsiteY31" fmla="*/ 216007 h 411452"/>
                  <a:gd name="connsiteX32" fmla="*/ 216027 w 298323"/>
                  <a:gd name="connsiteY32"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49162 w 298323"/>
                  <a:gd name="connsiteY26" fmla="*/ 185146 h 411452"/>
                  <a:gd name="connsiteX27" fmla="*/ 185166 w 298323"/>
                  <a:gd name="connsiteY27" fmla="*/ 149141 h 411452"/>
                  <a:gd name="connsiteX28" fmla="*/ 149162 w 298323"/>
                  <a:gd name="connsiteY28" fmla="*/ 185146 h 411452"/>
                  <a:gd name="connsiteX29" fmla="*/ 216027 w 298323"/>
                  <a:gd name="connsiteY29" fmla="*/ 149141 h 411452"/>
                  <a:gd name="connsiteX30" fmla="*/ 149162 w 298323"/>
                  <a:gd name="connsiteY30" fmla="*/ 216007 h 411452"/>
                  <a:gd name="connsiteX31" fmla="*/ 216027 w 298323"/>
                  <a:gd name="connsiteY31"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216027 w 298323"/>
                  <a:gd name="connsiteY26" fmla="*/ 149141 h 411452"/>
                  <a:gd name="connsiteX27" fmla="*/ 149162 w 298323"/>
                  <a:gd name="connsiteY27" fmla="*/ 216007 h 411452"/>
                  <a:gd name="connsiteX28" fmla="*/ 216027 w 298323"/>
                  <a:gd name="connsiteY28"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8323" h="411452">
                    <a:moveTo>
                      <a:pt x="219572" y="360025"/>
                    </a:moveTo>
                    <a:lnTo>
                      <a:pt x="215971" y="375610"/>
                    </a:lnTo>
                    <a:cubicBezTo>
                      <a:pt x="211379" y="395429"/>
                      <a:pt x="194451" y="409781"/>
                      <a:pt x="174437" y="411316"/>
                    </a:cubicBezTo>
                    <a:lnTo>
                      <a:pt x="170875" y="411452"/>
                    </a:lnTo>
                    <a:lnTo>
                      <a:pt x="127429" y="411452"/>
                    </a:lnTo>
                    <a:cubicBezTo>
                      <a:pt x="107072" y="411452"/>
                      <a:pt x="89260" y="398183"/>
                      <a:pt x="83258" y="379019"/>
                    </a:cubicBezTo>
                    <a:lnTo>
                      <a:pt x="82324" y="375577"/>
                    </a:lnTo>
                    <a:lnTo>
                      <a:pt x="78731" y="360025"/>
                    </a:lnTo>
                    <a:lnTo>
                      <a:pt x="219572" y="360025"/>
                    </a:lnTo>
                    <a:close/>
                    <a:moveTo>
                      <a:pt x="226721" y="329164"/>
                    </a:moveTo>
                    <a:lnTo>
                      <a:pt x="231015" y="310618"/>
                    </a:lnTo>
                    <a:cubicBezTo>
                      <a:pt x="209764" y="290248"/>
                      <a:pt x="180926" y="277729"/>
                      <a:pt x="149162" y="277729"/>
                    </a:cubicBezTo>
                    <a:cubicBezTo>
                      <a:pt x="117401" y="277729"/>
                      <a:pt x="88563" y="290246"/>
                      <a:pt x="67312" y="310614"/>
                    </a:cubicBezTo>
                    <a:lnTo>
                      <a:pt x="71595" y="329164"/>
                    </a:lnTo>
                    <a:lnTo>
                      <a:pt x="226721" y="329164"/>
                    </a:lnTo>
                    <a:close/>
                    <a:moveTo>
                      <a:pt x="149162" y="246868"/>
                    </a:moveTo>
                    <a:cubicBezTo>
                      <a:pt x="115517" y="246868"/>
                      <a:pt x="84474" y="258007"/>
                      <a:pt x="59519" y="276799"/>
                    </a:cubicBezTo>
                    <a:lnTo>
                      <a:pt x="58389" y="271894"/>
                    </a:lnTo>
                    <a:cubicBezTo>
                      <a:pt x="58163" y="270915"/>
                      <a:pt x="57655" y="270024"/>
                      <a:pt x="56928" y="269328"/>
                    </a:cubicBezTo>
                    <a:cubicBezTo>
                      <a:pt x="19261" y="233377"/>
                      <a:pt x="0" y="193118"/>
                      <a:pt x="0" y="149162"/>
                    </a:cubicBezTo>
                    <a:cubicBezTo>
                      <a:pt x="0" y="66782"/>
                      <a:pt x="66782" y="0"/>
                      <a:pt x="149162" y="0"/>
                    </a:cubicBezTo>
                    <a:cubicBezTo>
                      <a:pt x="231542" y="0"/>
                      <a:pt x="298323" y="66782"/>
                      <a:pt x="298323" y="149162"/>
                    </a:cubicBezTo>
                    <a:cubicBezTo>
                      <a:pt x="298323" y="193118"/>
                      <a:pt x="279074" y="233377"/>
                      <a:pt x="241428" y="269328"/>
                    </a:cubicBezTo>
                    <a:cubicBezTo>
                      <a:pt x="240701" y="270022"/>
                      <a:pt x="240195" y="270913"/>
                      <a:pt x="239969" y="271890"/>
                    </a:cubicBezTo>
                    <a:lnTo>
                      <a:pt x="238829" y="276817"/>
                    </a:lnTo>
                    <a:cubicBezTo>
                      <a:pt x="213871" y="258015"/>
                      <a:pt x="182819" y="246868"/>
                      <a:pt x="149162" y="246868"/>
                    </a:cubicBezTo>
                    <a:close/>
                  </a:path>
                </a:pathLst>
              </a:custGeom>
              <a:solidFill>
                <a:srgbClr val="FFFFFF"/>
              </a:solidFill>
              <a:ln w="20241" cap="flat">
                <a:noFill/>
                <a:prstDash val="solid"/>
                <a:miter/>
              </a:ln>
            </p:spPr>
            <p:txBody>
              <a:bodyPr rtlCol="0" anchor="ctr"/>
              <a:lstStyle/>
              <a:p>
                <a:pPr defTabSz="857085">
                  <a:defRPr/>
                </a:pPr>
                <a:endParaRPr lang="en-US" sz="1688" kern="0">
                  <a:solidFill>
                    <a:srgbClr val="000000"/>
                  </a:solidFill>
                  <a:latin typeface="Segoe UI"/>
                </a:endParaRPr>
              </a:p>
            </p:txBody>
          </p:sp>
          <p:sp>
            <p:nvSpPr>
              <p:cNvPr id="1123" name="Graphic 101">
                <a:extLst>
                  <a:ext uri="{FF2B5EF4-FFF2-40B4-BE49-F238E27FC236}">
                    <a16:creationId xmlns:a16="http://schemas.microsoft.com/office/drawing/2014/main" id="{C6D58D7A-4DF2-F4BB-8832-08403C3BA262}"/>
                  </a:ext>
                </a:extLst>
              </p:cNvPr>
              <p:cNvSpPr/>
              <p:nvPr/>
            </p:nvSpPr>
            <p:spPr>
              <a:xfrm flipH="1">
                <a:off x="6405833" y="-32971"/>
                <a:ext cx="381000" cy="381056"/>
              </a:xfrm>
              <a:custGeom>
                <a:avLst/>
                <a:gdLst>
                  <a:gd name="connsiteX0" fmla="*/ 190500 w 381000"/>
                  <a:gd name="connsiteY0" fmla="*/ 0 h 381056"/>
                  <a:gd name="connsiteX1" fmla="*/ 381000 w 381000"/>
                  <a:gd name="connsiteY1" fmla="*/ 190500 h 381056"/>
                  <a:gd name="connsiteX2" fmla="*/ 190500 w 381000"/>
                  <a:gd name="connsiteY2" fmla="*/ 381000 h 381056"/>
                  <a:gd name="connsiteX3" fmla="*/ 102028 w 381000"/>
                  <a:gd name="connsiteY3" fmla="*/ 359251 h 381056"/>
                  <a:gd name="connsiteX4" fmla="*/ 20295 w 381000"/>
                  <a:gd name="connsiteY4" fmla="*/ 380529 h 381056"/>
                  <a:gd name="connsiteX5" fmla="*/ 544 w 381000"/>
                  <a:gd name="connsiteY5" fmla="*/ 368941 h 381056"/>
                  <a:gd name="connsiteX6" fmla="*/ 544 w 381000"/>
                  <a:gd name="connsiteY6" fmla="*/ 360780 h 381056"/>
                  <a:gd name="connsiteX7" fmla="*/ 21810 w 381000"/>
                  <a:gd name="connsiteY7" fmla="*/ 279086 h 381056"/>
                  <a:gd name="connsiteX8" fmla="*/ 0 w 381000"/>
                  <a:gd name="connsiteY8" fmla="*/ 190500 h 381056"/>
                  <a:gd name="connsiteX9" fmla="*/ 190500 w 381000"/>
                  <a:gd name="connsiteY9" fmla="*/ 0 h 381056"/>
                  <a:gd name="connsiteX10" fmla="*/ 214345 w 381000"/>
                  <a:gd name="connsiteY10" fmla="*/ 209550 h 381056"/>
                  <a:gd name="connsiteX11" fmla="*/ 128588 w 381000"/>
                  <a:gd name="connsiteY11" fmla="*/ 209550 h 381056"/>
                  <a:gd name="connsiteX12" fmla="*/ 126649 w 381000"/>
                  <a:gd name="connsiteY12" fmla="*/ 209680 h 381056"/>
                  <a:gd name="connsiteX13" fmla="*/ 114300 w 381000"/>
                  <a:gd name="connsiteY13" fmla="*/ 223838 h 381056"/>
                  <a:gd name="connsiteX14" fmla="*/ 126649 w 381000"/>
                  <a:gd name="connsiteY14" fmla="*/ 237995 h 381056"/>
                  <a:gd name="connsiteX15" fmla="*/ 128588 w 381000"/>
                  <a:gd name="connsiteY15" fmla="*/ 238125 h 381056"/>
                  <a:gd name="connsiteX16" fmla="*/ 214345 w 381000"/>
                  <a:gd name="connsiteY16" fmla="*/ 238125 h 381056"/>
                  <a:gd name="connsiteX17" fmla="*/ 216284 w 381000"/>
                  <a:gd name="connsiteY17" fmla="*/ 237995 h 381056"/>
                  <a:gd name="connsiteX18" fmla="*/ 228632 w 381000"/>
                  <a:gd name="connsiteY18" fmla="*/ 223838 h 381056"/>
                  <a:gd name="connsiteX19" fmla="*/ 216284 w 381000"/>
                  <a:gd name="connsiteY19" fmla="*/ 209680 h 381056"/>
                  <a:gd name="connsiteX20" fmla="*/ 214345 w 381000"/>
                  <a:gd name="connsiteY20" fmla="*/ 209550 h 381056"/>
                  <a:gd name="connsiteX21" fmla="*/ 252413 w 381000"/>
                  <a:gd name="connsiteY21" fmla="*/ 142875 h 381056"/>
                  <a:gd name="connsiteX22" fmla="*/ 128588 w 381000"/>
                  <a:gd name="connsiteY22" fmla="*/ 142875 h 381056"/>
                  <a:gd name="connsiteX23" fmla="*/ 126649 w 381000"/>
                  <a:gd name="connsiteY23" fmla="*/ 143006 h 381056"/>
                  <a:gd name="connsiteX24" fmla="*/ 114300 w 381000"/>
                  <a:gd name="connsiteY24" fmla="*/ 157163 h 381056"/>
                  <a:gd name="connsiteX25" fmla="*/ 126649 w 381000"/>
                  <a:gd name="connsiteY25" fmla="*/ 171320 h 381056"/>
                  <a:gd name="connsiteX26" fmla="*/ 128588 w 381000"/>
                  <a:gd name="connsiteY26" fmla="*/ 171450 h 381056"/>
                  <a:gd name="connsiteX27" fmla="*/ 252413 w 381000"/>
                  <a:gd name="connsiteY27" fmla="*/ 171450 h 381056"/>
                  <a:gd name="connsiteX28" fmla="*/ 254352 w 381000"/>
                  <a:gd name="connsiteY28" fmla="*/ 171320 h 381056"/>
                  <a:gd name="connsiteX29" fmla="*/ 266700 w 381000"/>
                  <a:gd name="connsiteY29" fmla="*/ 157163 h 381056"/>
                  <a:gd name="connsiteX30" fmla="*/ 254352 w 381000"/>
                  <a:gd name="connsiteY30" fmla="*/ 143006 h 381056"/>
                  <a:gd name="connsiteX31" fmla="*/ 252413 w 381000"/>
                  <a:gd name="connsiteY31" fmla="*/ 142875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56">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moveTo>
                      <a:pt x="214345" y="209550"/>
                    </a:moveTo>
                    <a:lnTo>
                      <a:pt x="128588" y="209550"/>
                    </a:lnTo>
                    <a:lnTo>
                      <a:pt x="126649" y="209680"/>
                    </a:lnTo>
                    <a:cubicBezTo>
                      <a:pt x="119675" y="210626"/>
                      <a:pt x="114300" y="216604"/>
                      <a:pt x="114300" y="223838"/>
                    </a:cubicBezTo>
                    <a:cubicBezTo>
                      <a:pt x="114300" y="231071"/>
                      <a:pt x="119675" y="237049"/>
                      <a:pt x="126649" y="237995"/>
                    </a:cubicBezTo>
                    <a:lnTo>
                      <a:pt x="128588" y="238125"/>
                    </a:lnTo>
                    <a:lnTo>
                      <a:pt x="214345" y="238125"/>
                    </a:lnTo>
                    <a:lnTo>
                      <a:pt x="216284" y="237995"/>
                    </a:lnTo>
                    <a:cubicBezTo>
                      <a:pt x="223258" y="237049"/>
                      <a:pt x="228632" y="231071"/>
                      <a:pt x="228632" y="223838"/>
                    </a:cubicBezTo>
                    <a:cubicBezTo>
                      <a:pt x="228632" y="216604"/>
                      <a:pt x="223258" y="210626"/>
                      <a:pt x="216284" y="209680"/>
                    </a:cubicBezTo>
                    <a:lnTo>
                      <a:pt x="214345" y="209550"/>
                    </a:lnTo>
                    <a:close/>
                    <a:moveTo>
                      <a:pt x="252413" y="142875"/>
                    </a:moveTo>
                    <a:lnTo>
                      <a:pt x="128588" y="142875"/>
                    </a:lnTo>
                    <a:lnTo>
                      <a:pt x="126649" y="143006"/>
                    </a:lnTo>
                    <a:cubicBezTo>
                      <a:pt x="119675" y="143952"/>
                      <a:pt x="114300" y="149929"/>
                      <a:pt x="114300" y="157163"/>
                    </a:cubicBezTo>
                    <a:cubicBezTo>
                      <a:pt x="114300" y="164396"/>
                      <a:pt x="119675" y="170374"/>
                      <a:pt x="126649" y="171320"/>
                    </a:cubicBezTo>
                    <a:lnTo>
                      <a:pt x="128588" y="171450"/>
                    </a:lnTo>
                    <a:lnTo>
                      <a:pt x="252413" y="171450"/>
                    </a:lnTo>
                    <a:lnTo>
                      <a:pt x="254352" y="171320"/>
                    </a:lnTo>
                    <a:cubicBezTo>
                      <a:pt x="261324" y="170374"/>
                      <a:pt x="266700" y="164396"/>
                      <a:pt x="266700" y="157163"/>
                    </a:cubicBezTo>
                    <a:cubicBezTo>
                      <a:pt x="266700" y="149929"/>
                      <a:pt x="261324" y="143952"/>
                      <a:pt x="254352" y="143006"/>
                    </a:cubicBezTo>
                    <a:lnTo>
                      <a:pt x="252413" y="142875"/>
                    </a:lnTo>
                    <a:close/>
                  </a:path>
                </a:pathLst>
              </a:custGeom>
              <a:solidFill>
                <a:srgbClr val="FFFFFF"/>
              </a:solidFill>
              <a:effectLst/>
            </p:spPr>
            <p:txBody>
              <a:bodyPr rot="0" spcFirstLastPara="0" vertOverflow="overflow" horzOverflow="overflow" vert="horz" wrap="square" lIns="85713" tIns="42857" rIns="85713" bIns="42857" numCol="1" spcCol="0" rtlCol="0" fromWordArt="0" anchor="t" anchorCtr="0" forceAA="0" compatLnSpc="1">
                <a:prstTxWarp prst="textNoShape">
                  <a:avLst/>
                </a:prstTxWarp>
                <a:noAutofit/>
              </a:bodyPr>
              <a:lstStyle/>
              <a:p>
                <a:pPr algn="ctr" defTabSz="857085">
                  <a:defRPr/>
                </a:pPr>
                <a:endParaRPr lang="en-US" sz="1874" kern="0">
                  <a:gradFill flip="none" rotWithShape="1">
                    <a:gsLst>
                      <a:gs pos="1629">
                        <a:srgbClr val="2F2F2F"/>
                      </a:gs>
                      <a:gs pos="39000">
                        <a:srgbClr val="2F2F2F"/>
                      </a:gs>
                    </a:gsLst>
                    <a:lin ang="2700000" scaled="1"/>
                    <a:tileRect/>
                  </a:gradFill>
                  <a:latin typeface="Segoe UI Semibold"/>
                </a:endParaRPr>
              </a:p>
            </p:txBody>
          </p:sp>
          <p:sp>
            <p:nvSpPr>
              <p:cNvPr id="1124" name="Freeform: Shape 1123">
                <a:extLst>
                  <a:ext uri="{FF2B5EF4-FFF2-40B4-BE49-F238E27FC236}">
                    <a16:creationId xmlns:a16="http://schemas.microsoft.com/office/drawing/2014/main" id="{1D0707A4-E8FD-E817-E011-749FA932D5EC}"/>
                  </a:ext>
                </a:extLst>
              </p:cNvPr>
              <p:cNvSpPr/>
              <p:nvPr/>
            </p:nvSpPr>
            <p:spPr>
              <a:xfrm>
                <a:off x="7393563" y="-32971"/>
                <a:ext cx="381000" cy="381056"/>
              </a:xfrm>
              <a:custGeom>
                <a:avLst/>
                <a:gdLst>
                  <a:gd name="connsiteX0" fmla="*/ 274428 w 381000"/>
                  <a:gd name="connsiteY0" fmla="*/ 165973 h 381056"/>
                  <a:gd name="connsiteX1" fmla="*/ 249872 w 381000"/>
                  <a:gd name="connsiteY1" fmla="*/ 190529 h 381056"/>
                  <a:gd name="connsiteX2" fmla="*/ 274428 w 381000"/>
                  <a:gd name="connsiteY2" fmla="*/ 215085 h 381056"/>
                  <a:gd name="connsiteX3" fmla="*/ 298984 w 381000"/>
                  <a:gd name="connsiteY3" fmla="*/ 190529 h 381056"/>
                  <a:gd name="connsiteX4" fmla="*/ 274428 w 381000"/>
                  <a:gd name="connsiteY4" fmla="*/ 165973 h 381056"/>
                  <a:gd name="connsiteX5" fmla="*/ 190501 w 381000"/>
                  <a:gd name="connsiteY5" fmla="*/ 165973 h 381056"/>
                  <a:gd name="connsiteX6" fmla="*/ 165945 w 381000"/>
                  <a:gd name="connsiteY6" fmla="*/ 190529 h 381056"/>
                  <a:gd name="connsiteX7" fmla="*/ 190501 w 381000"/>
                  <a:gd name="connsiteY7" fmla="*/ 215085 h 381056"/>
                  <a:gd name="connsiteX8" fmla="*/ 215057 w 381000"/>
                  <a:gd name="connsiteY8" fmla="*/ 190529 h 381056"/>
                  <a:gd name="connsiteX9" fmla="*/ 190501 w 381000"/>
                  <a:gd name="connsiteY9" fmla="*/ 165973 h 381056"/>
                  <a:gd name="connsiteX10" fmla="*/ 106574 w 381000"/>
                  <a:gd name="connsiteY10" fmla="*/ 165973 h 381056"/>
                  <a:gd name="connsiteX11" fmla="*/ 82018 w 381000"/>
                  <a:gd name="connsiteY11" fmla="*/ 190529 h 381056"/>
                  <a:gd name="connsiteX12" fmla="*/ 106574 w 381000"/>
                  <a:gd name="connsiteY12" fmla="*/ 215085 h 381056"/>
                  <a:gd name="connsiteX13" fmla="*/ 131130 w 381000"/>
                  <a:gd name="connsiteY13" fmla="*/ 190529 h 381056"/>
                  <a:gd name="connsiteX14" fmla="*/ 106574 w 381000"/>
                  <a:gd name="connsiteY14" fmla="*/ 165973 h 381056"/>
                  <a:gd name="connsiteX15" fmla="*/ 190500 w 381000"/>
                  <a:gd name="connsiteY15" fmla="*/ 0 h 381056"/>
                  <a:gd name="connsiteX16" fmla="*/ 381000 w 381000"/>
                  <a:gd name="connsiteY16" fmla="*/ 190500 h 381056"/>
                  <a:gd name="connsiteX17" fmla="*/ 190500 w 381000"/>
                  <a:gd name="connsiteY17" fmla="*/ 381000 h 381056"/>
                  <a:gd name="connsiteX18" fmla="*/ 102028 w 381000"/>
                  <a:gd name="connsiteY18" fmla="*/ 359251 h 381056"/>
                  <a:gd name="connsiteX19" fmla="*/ 20295 w 381000"/>
                  <a:gd name="connsiteY19" fmla="*/ 380529 h 381056"/>
                  <a:gd name="connsiteX20" fmla="*/ 544 w 381000"/>
                  <a:gd name="connsiteY20" fmla="*/ 368941 h 381056"/>
                  <a:gd name="connsiteX21" fmla="*/ 544 w 381000"/>
                  <a:gd name="connsiteY21" fmla="*/ 360780 h 381056"/>
                  <a:gd name="connsiteX22" fmla="*/ 21810 w 381000"/>
                  <a:gd name="connsiteY22" fmla="*/ 279086 h 381056"/>
                  <a:gd name="connsiteX23" fmla="*/ 0 w 381000"/>
                  <a:gd name="connsiteY23" fmla="*/ 190500 h 381056"/>
                  <a:gd name="connsiteX24" fmla="*/ 190500 w 381000"/>
                  <a:gd name="connsiteY24" fmla="*/ 0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56">
                    <a:moveTo>
                      <a:pt x="274428" y="165973"/>
                    </a:moveTo>
                    <a:cubicBezTo>
                      <a:pt x="260866" y="165973"/>
                      <a:pt x="249872" y="176967"/>
                      <a:pt x="249872" y="190529"/>
                    </a:cubicBezTo>
                    <a:cubicBezTo>
                      <a:pt x="249872" y="204091"/>
                      <a:pt x="260866" y="215085"/>
                      <a:pt x="274428" y="215085"/>
                    </a:cubicBezTo>
                    <a:cubicBezTo>
                      <a:pt x="287990" y="215085"/>
                      <a:pt x="298984" y="204091"/>
                      <a:pt x="298984" y="190529"/>
                    </a:cubicBezTo>
                    <a:cubicBezTo>
                      <a:pt x="298984" y="176967"/>
                      <a:pt x="287990" y="165973"/>
                      <a:pt x="274428" y="165973"/>
                    </a:cubicBezTo>
                    <a:close/>
                    <a:moveTo>
                      <a:pt x="190501" y="165973"/>
                    </a:moveTo>
                    <a:cubicBezTo>
                      <a:pt x="176939" y="165973"/>
                      <a:pt x="165945" y="176967"/>
                      <a:pt x="165945" y="190529"/>
                    </a:cubicBezTo>
                    <a:cubicBezTo>
                      <a:pt x="165945" y="204091"/>
                      <a:pt x="176939" y="215085"/>
                      <a:pt x="190501" y="215085"/>
                    </a:cubicBezTo>
                    <a:cubicBezTo>
                      <a:pt x="204063" y="215085"/>
                      <a:pt x="215057" y="204091"/>
                      <a:pt x="215057" y="190529"/>
                    </a:cubicBezTo>
                    <a:cubicBezTo>
                      <a:pt x="215057" y="176967"/>
                      <a:pt x="204063" y="165973"/>
                      <a:pt x="190501" y="165973"/>
                    </a:cubicBezTo>
                    <a:close/>
                    <a:moveTo>
                      <a:pt x="106574" y="165973"/>
                    </a:moveTo>
                    <a:cubicBezTo>
                      <a:pt x="93012" y="165973"/>
                      <a:pt x="82018" y="176967"/>
                      <a:pt x="82018" y="190529"/>
                    </a:cubicBezTo>
                    <a:cubicBezTo>
                      <a:pt x="82018" y="204091"/>
                      <a:pt x="93012" y="215085"/>
                      <a:pt x="106574" y="215085"/>
                    </a:cubicBezTo>
                    <a:cubicBezTo>
                      <a:pt x="120136" y="215085"/>
                      <a:pt x="131130" y="204091"/>
                      <a:pt x="131130" y="190529"/>
                    </a:cubicBezTo>
                    <a:cubicBezTo>
                      <a:pt x="131130" y="176967"/>
                      <a:pt x="120136" y="165973"/>
                      <a:pt x="106574" y="165973"/>
                    </a:cubicBezTo>
                    <a:close/>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path>
                </a:pathLst>
              </a:custGeom>
              <a:solidFill>
                <a:srgbClr val="FFFFFF"/>
              </a:solidFill>
              <a:effectLst/>
            </p:spPr>
            <p:txBody>
              <a:bodyPr rot="0" spcFirstLastPara="0" vertOverflow="overflow" horzOverflow="overflow" vert="horz" wrap="square" lIns="85713" tIns="42857" rIns="85713" bIns="42857" numCol="1" spcCol="0" rtlCol="0" fromWordArt="0" anchor="t" anchorCtr="0" forceAA="0" compatLnSpc="1">
                <a:prstTxWarp prst="textNoShape">
                  <a:avLst/>
                </a:prstTxWarp>
                <a:noAutofit/>
              </a:bodyPr>
              <a:lstStyle/>
              <a:p>
                <a:pPr algn="ctr" defTabSz="857085">
                  <a:defRPr/>
                </a:pPr>
                <a:endParaRPr lang="en-US" sz="1874" kern="0">
                  <a:gradFill flip="none" rotWithShape="1">
                    <a:gsLst>
                      <a:gs pos="1629">
                        <a:srgbClr val="2F2F2F"/>
                      </a:gs>
                      <a:gs pos="39000">
                        <a:srgbClr val="2F2F2F"/>
                      </a:gs>
                    </a:gsLst>
                    <a:lin ang="2700000" scaled="1"/>
                    <a:tileRect/>
                  </a:gradFill>
                  <a:latin typeface="Segoe UI Semibold"/>
                </a:endParaRPr>
              </a:p>
            </p:txBody>
          </p:sp>
        </p:grpSp>
      </p:grpSp>
      <p:grpSp>
        <p:nvGrpSpPr>
          <p:cNvPr id="1127" name="Group 1126">
            <a:extLst>
              <a:ext uri="{FF2B5EF4-FFF2-40B4-BE49-F238E27FC236}">
                <a16:creationId xmlns:a16="http://schemas.microsoft.com/office/drawing/2014/main" id="{4095529B-DC76-7446-EED9-EE9B4028A211}"/>
              </a:ext>
              <a:ext uri="{C183D7F6-B498-43B3-948B-1728B52AA6E4}">
                <adec:decorative xmlns:adec="http://schemas.microsoft.com/office/drawing/2017/decorative" val="1"/>
              </a:ext>
            </a:extLst>
          </p:cNvPr>
          <p:cNvGrpSpPr/>
          <p:nvPr/>
        </p:nvGrpSpPr>
        <p:grpSpPr>
          <a:xfrm>
            <a:off x="1399575" y="3869021"/>
            <a:ext cx="1794904" cy="897451"/>
            <a:chOff x="136436" y="5460922"/>
            <a:chExt cx="2011680" cy="1005840"/>
          </a:xfrm>
        </p:grpSpPr>
        <p:sp>
          <p:nvSpPr>
            <p:cNvPr id="1128" name="Rectangle: Rounded Corners 1127">
              <a:extLst>
                <a:ext uri="{FF2B5EF4-FFF2-40B4-BE49-F238E27FC236}">
                  <a16:creationId xmlns:a16="http://schemas.microsoft.com/office/drawing/2014/main" id="{AAAB3EE9-29B4-9938-CEB5-4D423B67AAC7}"/>
                </a:ext>
              </a:extLst>
            </p:cNvPr>
            <p:cNvSpPr/>
            <p:nvPr/>
          </p:nvSpPr>
          <p:spPr bwMode="auto">
            <a:xfrm>
              <a:off x="136436" y="5460922"/>
              <a:ext cx="2011680" cy="1005840"/>
            </a:xfrm>
            <a:prstGeom prst="roundRect">
              <a:avLst>
                <a:gd name="adj" fmla="val 50000"/>
              </a:avLst>
            </a:pr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nvGrpSpPr>
            <p:cNvPr id="1129" name="Group 1128">
              <a:extLst>
                <a:ext uri="{FF2B5EF4-FFF2-40B4-BE49-F238E27FC236}">
                  <a16:creationId xmlns:a16="http://schemas.microsoft.com/office/drawing/2014/main" id="{6B9F9744-AC48-2D37-9A3A-A84C5B1FBA77}"/>
                </a:ext>
              </a:extLst>
            </p:cNvPr>
            <p:cNvGrpSpPr/>
            <p:nvPr/>
          </p:nvGrpSpPr>
          <p:grpSpPr>
            <a:xfrm>
              <a:off x="481236" y="5606090"/>
              <a:ext cx="1322080" cy="715505"/>
              <a:chOff x="355326" y="5539426"/>
              <a:chExt cx="1322080" cy="715505"/>
            </a:xfrm>
          </p:grpSpPr>
          <p:grpSp>
            <p:nvGrpSpPr>
              <p:cNvPr id="1133" name="Group 1132">
                <a:extLst>
                  <a:ext uri="{FF2B5EF4-FFF2-40B4-BE49-F238E27FC236}">
                    <a16:creationId xmlns:a16="http://schemas.microsoft.com/office/drawing/2014/main" id="{625B32FC-2AE2-906C-76AB-AFD6DF6749BB}"/>
                  </a:ext>
                </a:extLst>
              </p:cNvPr>
              <p:cNvGrpSpPr/>
              <p:nvPr/>
            </p:nvGrpSpPr>
            <p:grpSpPr>
              <a:xfrm>
                <a:off x="355326" y="5539426"/>
                <a:ext cx="1178662" cy="683911"/>
                <a:chOff x="1942396" y="4739503"/>
                <a:chExt cx="1178662" cy="683911"/>
              </a:xfrm>
            </p:grpSpPr>
            <p:sp>
              <p:nvSpPr>
                <p:cNvPr id="1211" name="Oval 1210">
                  <a:extLst>
                    <a:ext uri="{FF2B5EF4-FFF2-40B4-BE49-F238E27FC236}">
                      <a16:creationId xmlns:a16="http://schemas.microsoft.com/office/drawing/2014/main" id="{C44DEB7E-F99E-BD06-0FE1-D36C94B90F4D}"/>
                    </a:ext>
                  </a:extLst>
                </p:cNvPr>
                <p:cNvSpPr/>
                <p:nvPr/>
              </p:nvSpPr>
              <p:spPr>
                <a:xfrm>
                  <a:off x="2109601"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2" name="Oval 1211">
                  <a:extLst>
                    <a:ext uri="{FF2B5EF4-FFF2-40B4-BE49-F238E27FC236}">
                      <a16:creationId xmlns:a16="http://schemas.microsoft.com/office/drawing/2014/main" id="{184360B8-6A96-4E18-19DD-2979D0CE29F7}"/>
                    </a:ext>
                  </a:extLst>
                </p:cNvPr>
                <p:cNvSpPr/>
                <p:nvPr/>
              </p:nvSpPr>
              <p:spPr>
                <a:xfrm>
                  <a:off x="2456016"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3" name="Oval 1212">
                  <a:extLst>
                    <a:ext uri="{FF2B5EF4-FFF2-40B4-BE49-F238E27FC236}">
                      <a16:creationId xmlns:a16="http://schemas.microsoft.com/office/drawing/2014/main" id="{77E0D119-4A40-FF11-2CB1-187B61F2773B}"/>
                    </a:ext>
                  </a:extLst>
                </p:cNvPr>
                <p:cNvSpPr/>
                <p:nvPr/>
              </p:nvSpPr>
              <p:spPr>
                <a:xfrm>
                  <a:off x="2802432"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4" name="Oval 1213">
                  <a:extLst>
                    <a:ext uri="{FF2B5EF4-FFF2-40B4-BE49-F238E27FC236}">
                      <a16:creationId xmlns:a16="http://schemas.microsoft.com/office/drawing/2014/main" id="{C241CF6A-0D43-5B5C-1D22-9F6F6600B47B}"/>
                    </a:ext>
                  </a:extLst>
                </p:cNvPr>
                <p:cNvSpPr/>
                <p:nvPr/>
              </p:nvSpPr>
              <p:spPr>
                <a:xfrm>
                  <a:off x="2100937"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5" name="Oval 1214">
                  <a:extLst>
                    <a:ext uri="{FF2B5EF4-FFF2-40B4-BE49-F238E27FC236}">
                      <a16:creationId xmlns:a16="http://schemas.microsoft.com/office/drawing/2014/main" id="{DEF3A584-AC18-64D3-A310-6B2971BDDC1B}"/>
                    </a:ext>
                  </a:extLst>
                </p:cNvPr>
                <p:cNvSpPr/>
                <p:nvPr/>
              </p:nvSpPr>
              <p:spPr>
                <a:xfrm>
                  <a:off x="2447352"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6" name="Oval 1215">
                  <a:extLst>
                    <a:ext uri="{FF2B5EF4-FFF2-40B4-BE49-F238E27FC236}">
                      <a16:creationId xmlns:a16="http://schemas.microsoft.com/office/drawing/2014/main" id="{7643217D-AEE0-7FC9-E357-D86335A17383}"/>
                    </a:ext>
                  </a:extLst>
                </p:cNvPr>
                <p:cNvSpPr/>
                <p:nvPr/>
              </p:nvSpPr>
              <p:spPr>
                <a:xfrm>
                  <a:off x="2793768"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7" name="Oval 1216">
                  <a:extLst>
                    <a:ext uri="{FF2B5EF4-FFF2-40B4-BE49-F238E27FC236}">
                      <a16:creationId xmlns:a16="http://schemas.microsoft.com/office/drawing/2014/main" id="{C8DDB870-802B-487F-2D06-54B96E051174}"/>
                    </a:ext>
                  </a:extLst>
                </p:cNvPr>
                <p:cNvSpPr/>
                <p:nvPr/>
              </p:nvSpPr>
              <p:spPr>
                <a:xfrm>
                  <a:off x="1942396"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8" name="Oval 1217">
                  <a:extLst>
                    <a:ext uri="{FF2B5EF4-FFF2-40B4-BE49-F238E27FC236}">
                      <a16:creationId xmlns:a16="http://schemas.microsoft.com/office/drawing/2014/main" id="{755472B9-4DD1-FD87-FD87-B2ACDA11FAE0}"/>
                    </a:ext>
                  </a:extLst>
                </p:cNvPr>
                <p:cNvSpPr/>
                <p:nvPr/>
              </p:nvSpPr>
              <p:spPr>
                <a:xfrm>
                  <a:off x="2288811"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9" name="Oval 1218">
                  <a:extLst>
                    <a:ext uri="{FF2B5EF4-FFF2-40B4-BE49-F238E27FC236}">
                      <a16:creationId xmlns:a16="http://schemas.microsoft.com/office/drawing/2014/main" id="{EDE3AB90-60E2-9E39-288D-A83C434F650C}"/>
                    </a:ext>
                  </a:extLst>
                </p:cNvPr>
                <p:cNvSpPr/>
                <p:nvPr/>
              </p:nvSpPr>
              <p:spPr>
                <a:xfrm>
                  <a:off x="2635227"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20" name="Oval 1219">
                  <a:extLst>
                    <a:ext uri="{FF2B5EF4-FFF2-40B4-BE49-F238E27FC236}">
                      <a16:creationId xmlns:a16="http://schemas.microsoft.com/office/drawing/2014/main" id="{A376D74C-D005-CCC5-E027-848E522DC2CD}"/>
                    </a:ext>
                  </a:extLst>
                </p:cNvPr>
                <p:cNvSpPr/>
                <p:nvPr/>
              </p:nvSpPr>
              <p:spPr>
                <a:xfrm>
                  <a:off x="2962517" y="5000314"/>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cxnSp>
              <p:nvCxnSpPr>
                <p:cNvPr id="1222" name="Straight Connector 1221">
                  <a:extLst>
                    <a:ext uri="{FF2B5EF4-FFF2-40B4-BE49-F238E27FC236}">
                      <a16:creationId xmlns:a16="http://schemas.microsoft.com/office/drawing/2014/main" id="{6AAB8361-89B5-1F23-BD98-C45CCC831B23}"/>
                    </a:ext>
                  </a:extLst>
                </p:cNvPr>
                <p:cNvCxnSpPr>
                  <a:cxnSpLocks/>
                  <a:stCxn id="1216" idx="7"/>
                  <a:endCxn id="1220" idx="4"/>
                </p:cNvCxnSpPr>
                <p:nvPr/>
              </p:nvCxnSpPr>
              <p:spPr>
                <a:xfrm flipV="1">
                  <a:off x="2929091" y="5158854"/>
                  <a:ext cx="112697" cy="129236"/>
                </a:xfrm>
                <a:prstGeom prst="line">
                  <a:avLst/>
                </a:prstGeom>
                <a:noFill/>
                <a:ln w="12700" cap="flat" cmpd="sng" algn="ctr">
                  <a:solidFill>
                    <a:srgbClr val="FFFFFF"/>
                  </a:solidFill>
                  <a:prstDash val="solid"/>
                  <a:miter lim="800000"/>
                </a:ln>
                <a:effectLst/>
              </p:spPr>
            </p:cxnSp>
            <p:cxnSp>
              <p:nvCxnSpPr>
                <p:cNvPr id="1223" name="Straight Connector 1222">
                  <a:extLst>
                    <a:ext uri="{FF2B5EF4-FFF2-40B4-BE49-F238E27FC236}">
                      <a16:creationId xmlns:a16="http://schemas.microsoft.com/office/drawing/2014/main" id="{65E6CFE6-85ED-037C-8E08-3ED4A9701433}"/>
                    </a:ext>
                  </a:extLst>
                </p:cNvPr>
                <p:cNvCxnSpPr>
                  <a:stCxn id="1220" idx="0"/>
                  <a:endCxn id="1213" idx="5"/>
                </p:cNvCxnSpPr>
                <p:nvPr/>
              </p:nvCxnSpPr>
              <p:spPr>
                <a:xfrm flipH="1" flipV="1">
                  <a:off x="2937755" y="4874825"/>
                  <a:ext cx="104033" cy="125488"/>
                </a:xfrm>
                <a:prstGeom prst="line">
                  <a:avLst/>
                </a:prstGeom>
                <a:noFill/>
                <a:ln w="12700" cap="flat" cmpd="sng" algn="ctr">
                  <a:solidFill>
                    <a:srgbClr val="FFFFFF"/>
                  </a:solidFill>
                  <a:prstDash val="solid"/>
                  <a:miter lim="800000"/>
                </a:ln>
                <a:effectLst/>
              </p:spPr>
            </p:cxnSp>
            <p:cxnSp>
              <p:nvCxnSpPr>
                <p:cNvPr id="1224" name="Straight Connector 1223">
                  <a:extLst>
                    <a:ext uri="{FF2B5EF4-FFF2-40B4-BE49-F238E27FC236}">
                      <a16:creationId xmlns:a16="http://schemas.microsoft.com/office/drawing/2014/main" id="{55173630-1CB3-CC7F-FFD1-29CDAB0B87E5}"/>
                    </a:ext>
                  </a:extLst>
                </p:cNvPr>
                <p:cNvCxnSpPr>
                  <a:stCxn id="1213" idx="3"/>
                  <a:endCxn id="1219" idx="0"/>
                </p:cNvCxnSpPr>
                <p:nvPr/>
              </p:nvCxnSpPr>
              <p:spPr>
                <a:xfrm flipH="1">
                  <a:off x="2714497" y="4874825"/>
                  <a:ext cx="111152" cy="124046"/>
                </a:xfrm>
                <a:prstGeom prst="line">
                  <a:avLst/>
                </a:prstGeom>
                <a:noFill/>
                <a:ln w="12700" cap="flat" cmpd="sng" algn="ctr">
                  <a:solidFill>
                    <a:srgbClr val="FFFFFF"/>
                  </a:solidFill>
                  <a:prstDash val="solid"/>
                  <a:miter lim="800000"/>
                </a:ln>
                <a:effectLst/>
              </p:spPr>
            </p:cxnSp>
            <p:cxnSp>
              <p:nvCxnSpPr>
                <p:cNvPr id="1225" name="Straight Connector 1224">
                  <a:extLst>
                    <a:ext uri="{FF2B5EF4-FFF2-40B4-BE49-F238E27FC236}">
                      <a16:creationId xmlns:a16="http://schemas.microsoft.com/office/drawing/2014/main" id="{DFC7EC17-87A6-8671-52E5-B5B41DCB8DC5}"/>
                    </a:ext>
                  </a:extLst>
                </p:cNvPr>
                <p:cNvCxnSpPr>
                  <a:stCxn id="1219" idx="0"/>
                  <a:endCxn id="1212" idx="5"/>
                </p:cNvCxnSpPr>
                <p:nvPr/>
              </p:nvCxnSpPr>
              <p:spPr>
                <a:xfrm flipH="1" flipV="1">
                  <a:off x="2591339" y="4874825"/>
                  <a:ext cx="123159" cy="124046"/>
                </a:xfrm>
                <a:prstGeom prst="line">
                  <a:avLst/>
                </a:prstGeom>
                <a:noFill/>
                <a:ln w="12700" cap="flat" cmpd="sng" algn="ctr">
                  <a:solidFill>
                    <a:srgbClr val="FFFFFF"/>
                  </a:solidFill>
                  <a:prstDash val="solid"/>
                  <a:miter lim="800000"/>
                </a:ln>
                <a:effectLst/>
              </p:spPr>
            </p:cxnSp>
            <p:cxnSp>
              <p:nvCxnSpPr>
                <p:cNvPr id="1226" name="Straight Connector 1225">
                  <a:extLst>
                    <a:ext uri="{FF2B5EF4-FFF2-40B4-BE49-F238E27FC236}">
                      <a16:creationId xmlns:a16="http://schemas.microsoft.com/office/drawing/2014/main" id="{36270E03-49E0-D14C-A366-1503109285A3}"/>
                    </a:ext>
                  </a:extLst>
                </p:cNvPr>
                <p:cNvCxnSpPr>
                  <a:stCxn id="1212" idx="3"/>
                  <a:endCxn id="1218" idx="0"/>
                </p:cNvCxnSpPr>
                <p:nvPr/>
              </p:nvCxnSpPr>
              <p:spPr>
                <a:xfrm flipH="1">
                  <a:off x="2368081" y="4874825"/>
                  <a:ext cx="111152" cy="124046"/>
                </a:xfrm>
                <a:prstGeom prst="line">
                  <a:avLst/>
                </a:prstGeom>
                <a:noFill/>
                <a:ln w="12700" cap="flat" cmpd="sng" algn="ctr">
                  <a:solidFill>
                    <a:srgbClr val="FFFFFF"/>
                  </a:solidFill>
                  <a:prstDash val="solid"/>
                  <a:miter lim="800000"/>
                </a:ln>
                <a:effectLst/>
              </p:spPr>
            </p:cxnSp>
            <p:cxnSp>
              <p:nvCxnSpPr>
                <p:cNvPr id="1227" name="Straight Connector 1226">
                  <a:extLst>
                    <a:ext uri="{FF2B5EF4-FFF2-40B4-BE49-F238E27FC236}">
                      <a16:creationId xmlns:a16="http://schemas.microsoft.com/office/drawing/2014/main" id="{FD8987EA-8313-D88F-7B73-DDF2DD3C44EE}"/>
                    </a:ext>
                  </a:extLst>
                </p:cNvPr>
                <p:cNvCxnSpPr>
                  <a:endCxn id="1211" idx="5"/>
                </p:cNvCxnSpPr>
                <p:nvPr/>
              </p:nvCxnSpPr>
              <p:spPr>
                <a:xfrm flipH="1" flipV="1">
                  <a:off x="2244924" y="4874825"/>
                  <a:ext cx="122641" cy="112112"/>
                </a:xfrm>
                <a:prstGeom prst="line">
                  <a:avLst/>
                </a:prstGeom>
                <a:noFill/>
                <a:ln w="12700" cap="flat" cmpd="sng" algn="ctr">
                  <a:solidFill>
                    <a:srgbClr val="FFFFFF"/>
                  </a:solidFill>
                  <a:prstDash val="solid"/>
                  <a:miter lim="800000"/>
                </a:ln>
                <a:effectLst/>
              </p:spPr>
            </p:cxnSp>
            <p:cxnSp>
              <p:nvCxnSpPr>
                <p:cNvPr id="1228" name="Straight Connector 1227">
                  <a:extLst>
                    <a:ext uri="{FF2B5EF4-FFF2-40B4-BE49-F238E27FC236}">
                      <a16:creationId xmlns:a16="http://schemas.microsoft.com/office/drawing/2014/main" id="{C9A199DB-0A32-20E8-D2F9-C6B28C79B4D8}"/>
                    </a:ext>
                  </a:extLst>
                </p:cNvPr>
                <p:cNvCxnSpPr>
                  <a:stCxn id="1211" idx="3"/>
                  <a:endCxn id="1217" idx="0"/>
                </p:cNvCxnSpPr>
                <p:nvPr/>
              </p:nvCxnSpPr>
              <p:spPr>
                <a:xfrm flipH="1">
                  <a:off x="2021666" y="4874825"/>
                  <a:ext cx="111152" cy="124046"/>
                </a:xfrm>
                <a:prstGeom prst="line">
                  <a:avLst/>
                </a:prstGeom>
                <a:noFill/>
                <a:ln w="12700" cap="flat" cmpd="sng" algn="ctr">
                  <a:solidFill>
                    <a:srgbClr val="FFFFFF"/>
                  </a:solidFill>
                  <a:prstDash val="solid"/>
                  <a:miter lim="800000"/>
                </a:ln>
                <a:effectLst/>
              </p:spPr>
            </p:cxnSp>
            <p:cxnSp>
              <p:nvCxnSpPr>
                <p:cNvPr id="1229" name="Straight Connector 1228">
                  <a:extLst>
                    <a:ext uri="{FF2B5EF4-FFF2-40B4-BE49-F238E27FC236}">
                      <a16:creationId xmlns:a16="http://schemas.microsoft.com/office/drawing/2014/main" id="{F0F67331-0E50-0CE3-69BF-A4397708D3DF}"/>
                    </a:ext>
                  </a:extLst>
                </p:cNvPr>
                <p:cNvCxnSpPr>
                  <a:stCxn id="1216" idx="1"/>
                  <a:endCxn id="1219" idx="4"/>
                </p:cNvCxnSpPr>
                <p:nvPr/>
              </p:nvCxnSpPr>
              <p:spPr>
                <a:xfrm flipH="1" flipV="1">
                  <a:off x="2714497" y="5157412"/>
                  <a:ext cx="102488" cy="130678"/>
                </a:xfrm>
                <a:prstGeom prst="line">
                  <a:avLst/>
                </a:prstGeom>
                <a:noFill/>
                <a:ln w="12700" cap="flat" cmpd="sng" algn="ctr">
                  <a:solidFill>
                    <a:srgbClr val="FFFFFF"/>
                  </a:solidFill>
                  <a:prstDash val="solid"/>
                  <a:miter lim="800000"/>
                </a:ln>
                <a:effectLst/>
              </p:spPr>
            </p:cxnSp>
            <p:cxnSp>
              <p:nvCxnSpPr>
                <p:cNvPr id="1230" name="Straight Connector 1229">
                  <a:extLst>
                    <a:ext uri="{FF2B5EF4-FFF2-40B4-BE49-F238E27FC236}">
                      <a16:creationId xmlns:a16="http://schemas.microsoft.com/office/drawing/2014/main" id="{88823ADE-2E78-9211-3D82-877BD504B850}"/>
                    </a:ext>
                  </a:extLst>
                </p:cNvPr>
                <p:cNvCxnSpPr>
                  <a:stCxn id="1219" idx="4"/>
                  <a:endCxn id="1215" idx="7"/>
                </p:cNvCxnSpPr>
                <p:nvPr/>
              </p:nvCxnSpPr>
              <p:spPr>
                <a:xfrm flipH="1">
                  <a:off x="2582675" y="5157412"/>
                  <a:ext cx="131823" cy="130678"/>
                </a:xfrm>
                <a:prstGeom prst="line">
                  <a:avLst/>
                </a:prstGeom>
                <a:noFill/>
                <a:ln w="12700" cap="flat" cmpd="sng" algn="ctr">
                  <a:solidFill>
                    <a:srgbClr val="FFFFFF"/>
                  </a:solidFill>
                  <a:prstDash val="solid"/>
                  <a:miter lim="800000"/>
                </a:ln>
                <a:effectLst/>
              </p:spPr>
            </p:cxnSp>
            <p:cxnSp>
              <p:nvCxnSpPr>
                <p:cNvPr id="1231" name="Straight Connector 1230">
                  <a:extLst>
                    <a:ext uri="{FF2B5EF4-FFF2-40B4-BE49-F238E27FC236}">
                      <a16:creationId xmlns:a16="http://schemas.microsoft.com/office/drawing/2014/main" id="{551F827A-22C5-68D6-1F3C-C25EA7310351}"/>
                    </a:ext>
                  </a:extLst>
                </p:cNvPr>
                <p:cNvCxnSpPr>
                  <a:stCxn id="1215" idx="1"/>
                  <a:endCxn id="1218" idx="4"/>
                </p:cNvCxnSpPr>
                <p:nvPr/>
              </p:nvCxnSpPr>
              <p:spPr>
                <a:xfrm flipH="1" flipV="1">
                  <a:off x="2368081" y="5157412"/>
                  <a:ext cx="102488" cy="130678"/>
                </a:xfrm>
                <a:prstGeom prst="line">
                  <a:avLst/>
                </a:prstGeom>
                <a:noFill/>
                <a:ln w="12700" cap="flat" cmpd="sng" algn="ctr">
                  <a:solidFill>
                    <a:srgbClr val="FFFFFF"/>
                  </a:solidFill>
                  <a:prstDash val="solid"/>
                  <a:miter lim="800000"/>
                </a:ln>
                <a:effectLst/>
              </p:spPr>
            </p:cxnSp>
            <p:cxnSp>
              <p:nvCxnSpPr>
                <p:cNvPr id="1232" name="Straight Connector 1231">
                  <a:extLst>
                    <a:ext uri="{FF2B5EF4-FFF2-40B4-BE49-F238E27FC236}">
                      <a16:creationId xmlns:a16="http://schemas.microsoft.com/office/drawing/2014/main" id="{729396DC-AEAE-AE7A-0247-574E81BB3D8B}"/>
                    </a:ext>
                  </a:extLst>
                </p:cNvPr>
                <p:cNvCxnSpPr>
                  <a:stCxn id="1218" idx="4"/>
                  <a:endCxn id="1214" idx="7"/>
                </p:cNvCxnSpPr>
                <p:nvPr/>
              </p:nvCxnSpPr>
              <p:spPr>
                <a:xfrm flipH="1">
                  <a:off x="2236259" y="5157412"/>
                  <a:ext cx="131822" cy="130678"/>
                </a:xfrm>
                <a:prstGeom prst="line">
                  <a:avLst/>
                </a:prstGeom>
                <a:noFill/>
                <a:ln w="12700" cap="flat" cmpd="sng" algn="ctr">
                  <a:solidFill>
                    <a:srgbClr val="FFFFFF"/>
                  </a:solidFill>
                  <a:prstDash val="solid"/>
                  <a:miter lim="800000"/>
                </a:ln>
                <a:effectLst/>
              </p:spPr>
            </p:cxnSp>
            <p:cxnSp>
              <p:nvCxnSpPr>
                <p:cNvPr id="1233" name="Straight Connector 1232">
                  <a:extLst>
                    <a:ext uri="{FF2B5EF4-FFF2-40B4-BE49-F238E27FC236}">
                      <a16:creationId xmlns:a16="http://schemas.microsoft.com/office/drawing/2014/main" id="{7DEA1879-C1C7-D564-C144-94CBC2203AE8}"/>
                    </a:ext>
                  </a:extLst>
                </p:cNvPr>
                <p:cNvCxnSpPr>
                  <a:stCxn id="1214" idx="1"/>
                  <a:endCxn id="1217" idx="4"/>
                </p:cNvCxnSpPr>
                <p:nvPr/>
              </p:nvCxnSpPr>
              <p:spPr>
                <a:xfrm flipH="1" flipV="1">
                  <a:off x="2021666" y="5157412"/>
                  <a:ext cx="102488" cy="130678"/>
                </a:xfrm>
                <a:prstGeom prst="line">
                  <a:avLst/>
                </a:prstGeom>
                <a:noFill/>
                <a:ln w="12700" cap="flat" cmpd="sng" algn="ctr">
                  <a:solidFill>
                    <a:srgbClr val="FFFFFF"/>
                  </a:solidFill>
                  <a:prstDash val="solid"/>
                  <a:miter lim="800000"/>
                </a:ln>
                <a:effectLst/>
              </p:spPr>
            </p:cxnSp>
            <p:cxnSp>
              <p:nvCxnSpPr>
                <p:cNvPr id="1234" name="Straight Connector 1233">
                  <a:extLst>
                    <a:ext uri="{FF2B5EF4-FFF2-40B4-BE49-F238E27FC236}">
                      <a16:creationId xmlns:a16="http://schemas.microsoft.com/office/drawing/2014/main" id="{F5E47AB4-7ABD-1BF1-6EE1-B71C9F5F4EBE}"/>
                    </a:ext>
                  </a:extLst>
                </p:cNvPr>
                <p:cNvCxnSpPr>
                  <a:stCxn id="1214" idx="6"/>
                  <a:endCxn id="1215" idx="2"/>
                </p:cNvCxnSpPr>
                <p:nvPr/>
              </p:nvCxnSpPr>
              <p:spPr>
                <a:xfrm>
                  <a:off x="2259477" y="5344143"/>
                  <a:ext cx="187874" cy="0"/>
                </a:xfrm>
                <a:prstGeom prst="line">
                  <a:avLst/>
                </a:prstGeom>
                <a:noFill/>
                <a:ln w="12700" cap="flat" cmpd="sng" algn="ctr">
                  <a:solidFill>
                    <a:srgbClr val="FFFFFF"/>
                  </a:solidFill>
                  <a:prstDash val="solid"/>
                  <a:miter lim="800000"/>
                </a:ln>
                <a:effectLst/>
              </p:spPr>
            </p:cxnSp>
            <p:cxnSp>
              <p:nvCxnSpPr>
                <p:cNvPr id="1235" name="Straight Connector 1234">
                  <a:extLst>
                    <a:ext uri="{FF2B5EF4-FFF2-40B4-BE49-F238E27FC236}">
                      <a16:creationId xmlns:a16="http://schemas.microsoft.com/office/drawing/2014/main" id="{972507A3-C2FD-9B37-7B38-E01382803090}"/>
                    </a:ext>
                  </a:extLst>
                </p:cNvPr>
                <p:cNvCxnSpPr>
                  <a:stCxn id="1215" idx="6"/>
                  <a:endCxn id="1216" idx="2"/>
                </p:cNvCxnSpPr>
                <p:nvPr/>
              </p:nvCxnSpPr>
              <p:spPr>
                <a:xfrm>
                  <a:off x="2605893" y="5344143"/>
                  <a:ext cx="187875" cy="0"/>
                </a:xfrm>
                <a:prstGeom prst="line">
                  <a:avLst/>
                </a:prstGeom>
                <a:noFill/>
                <a:ln w="12700" cap="flat" cmpd="sng" algn="ctr">
                  <a:solidFill>
                    <a:srgbClr val="FFFFFF"/>
                  </a:solidFill>
                  <a:prstDash val="solid"/>
                  <a:miter lim="800000"/>
                </a:ln>
                <a:effectLst/>
              </p:spPr>
            </p:cxnSp>
            <p:cxnSp>
              <p:nvCxnSpPr>
                <p:cNvPr id="1236" name="Straight Connector 1235">
                  <a:extLst>
                    <a:ext uri="{FF2B5EF4-FFF2-40B4-BE49-F238E27FC236}">
                      <a16:creationId xmlns:a16="http://schemas.microsoft.com/office/drawing/2014/main" id="{5EDDDFA9-DBC6-6B27-BE7F-55E8F31BFA33}"/>
                    </a:ext>
                  </a:extLst>
                </p:cNvPr>
                <p:cNvCxnSpPr>
                  <a:stCxn id="1213" idx="2"/>
                  <a:endCxn id="1212" idx="6"/>
                </p:cNvCxnSpPr>
                <p:nvPr/>
              </p:nvCxnSpPr>
              <p:spPr>
                <a:xfrm flipH="1">
                  <a:off x="2614557" y="4818773"/>
                  <a:ext cx="187875" cy="0"/>
                </a:xfrm>
                <a:prstGeom prst="line">
                  <a:avLst/>
                </a:prstGeom>
                <a:noFill/>
                <a:ln w="12700" cap="flat" cmpd="sng" algn="ctr">
                  <a:solidFill>
                    <a:srgbClr val="FFFFFF"/>
                  </a:solidFill>
                  <a:prstDash val="solid"/>
                  <a:miter lim="800000"/>
                </a:ln>
                <a:effectLst/>
              </p:spPr>
            </p:cxnSp>
            <p:cxnSp>
              <p:nvCxnSpPr>
                <p:cNvPr id="1237" name="Straight Connector 1236">
                  <a:extLst>
                    <a:ext uri="{FF2B5EF4-FFF2-40B4-BE49-F238E27FC236}">
                      <a16:creationId xmlns:a16="http://schemas.microsoft.com/office/drawing/2014/main" id="{8DA2C78A-03DC-F29C-5602-3C76A1C95D70}"/>
                    </a:ext>
                  </a:extLst>
                </p:cNvPr>
                <p:cNvCxnSpPr>
                  <a:stCxn id="1212" idx="2"/>
                  <a:endCxn id="1211" idx="6"/>
                </p:cNvCxnSpPr>
                <p:nvPr/>
              </p:nvCxnSpPr>
              <p:spPr>
                <a:xfrm flipH="1">
                  <a:off x="2268141" y="4818773"/>
                  <a:ext cx="187874" cy="0"/>
                </a:xfrm>
                <a:prstGeom prst="line">
                  <a:avLst/>
                </a:prstGeom>
                <a:noFill/>
                <a:ln w="12700" cap="flat" cmpd="sng" algn="ctr">
                  <a:solidFill>
                    <a:srgbClr val="FFFFFF"/>
                  </a:solidFill>
                  <a:prstDash val="solid"/>
                  <a:miter lim="800000"/>
                </a:ln>
                <a:effectLst/>
              </p:spPr>
            </p:cxnSp>
          </p:grpSp>
          <p:grpSp>
            <p:nvGrpSpPr>
              <p:cNvPr id="1204" name="Group 1203">
                <a:extLst>
                  <a:ext uri="{FF2B5EF4-FFF2-40B4-BE49-F238E27FC236}">
                    <a16:creationId xmlns:a16="http://schemas.microsoft.com/office/drawing/2014/main" id="{BE077BDA-0D71-072C-9C45-25DADB02A0F0}"/>
                  </a:ext>
                  <a:ext uri="{C183D7F6-B498-43B3-948B-1728B52AA6E4}">
                    <adec:decorative xmlns:adec="http://schemas.microsoft.com/office/drawing/2017/decorative" val="1"/>
                  </a:ext>
                </a:extLst>
              </p:cNvPr>
              <p:cNvGrpSpPr/>
              <p:nvPr/>
            </p:nvGrpSpPr>
            <p:grpSpPr>
              <a:xfrm>
                <a:off x="1316481" y="5894006"/>
                <a:ext cx="360925" cy="360925"/>
                <a:chOff x="9972875" y="2343390"/>
                <a:chExt cx="919370" cy="919370"/>
              </a:xfrm>
            </p:grpSpPr>
            <p:sp>
              <p:nvSpPr>
                <p:cNvPr id="1208" name="Oval 1207">
                  <a:extLst>
                    <a:ext uri="{FF2B5EF4-FFF2-40B4-BE49-F238E27FC236}">
                      <a16:creationId xmlns:a16="http://schemas.microsoft.com/office/drawing/2014/main" id="{476FF566-2931-3A95-1C77-78FED9DDD290}"/>
                    </a:ext>
                    <a:ext uri="{C183D7F6-B498-43B3-948B-1728B52AA6E4}">
                      <adec:decorative xmlns:adec="http://schemas.microsoft.com/office/drawing/2017/decorative" val="1"/>
                    </a:ext>
                  </a:extLst>
                </p:cNvPr>
                <p:cNvSpPr/>
                <p:nvPr/>
              </p:nvSpPr>
              <p:spPr bwMode="auto">
                <a:xfrm>
                  <a:off x="9972875" y="2343390"/>
                  <a:ext cx="919370" cy="919370"/>
                </a:xfrm>
                <a:prstGeom prst="ellipse">
                  <a:avLst/>
                </a:prstGeom>
                <a:solidFill>
                  <a:srgbClr val="FFFFFF"/>
                </a:solidFill>
                <a:ln w="25400" cap="flat" cmpd="sng" algn="ctr">
                  <a:solidFill>
                    <a:srgbClr val="0078D4"/>
                  </a:solidFill>
                  <a:prstDash val="solid"/>
                </a:ln>
                <a:effectLst/>
              </p:spPr>
              <p:txBody>
                <a:bodyPr rtlCol="0" anchor="ctr"/>
                <a:lstStyle/>
                <a:p>
                  <a:pPr algn="ctr" defTabSz="857085">
                    <a:defRPr/>
                  </a:pPr>
                  <a:endParaRPr lang="en-US" sz="1313" b="1" kern="0">
                    <a:solidFill>
                      <a:srgbClr val="2F2F2F"/>
                    </a:solidFill>
                    <a:latin typeface="Segoe UI Semibold" panose="020B0502040204020203" pitchFamily="34" charset="0"/>
                    <a:cs typeface="Segoe UI Semibold" panose="020B0502040204020203" pitchFamily="34" charset="0"/>
                  </a:endParaRPr>
                </a:p>
              </p:txBody>
            </p:sp>
            <p:sp>
              <p:nvSpPr>
                <p:cNvPr id="1210" name="Graphic 40">
                  <a:extLst>
                    <a:ext uri="{FF2B5EF4-FFF2-40B4-BE49-F238E27FC236}">
                      <a16:creationId xmlns:a16="http://schemas.microsoft.com/office/drawing/2014/main" id="{8C9212D2-63B0-2322-7F6D-FAC3FBD1AEAA}"/>
                    </a:ext>
                  </a:extLst>
                </p:cNvPr>
                <p:cNvSpPr>
                  <a:spLocks noChangeAspect="1"/>
                </p:cNvSpPr>
                <p:nvPr/>
              </p:nvSpPr>
              <p:spPr>
                <a:xfrm>
                  <a:off x="10175254" y="2548863"/>
                  <a:ext cx="514612" cy="508425"/>
                </a:xfrm>
                <a:custGeom>
                  <a:avLst/>
                  <a:gdLst>
                    <a:gd name="connsiteX0" fmla="*/ 76200 w 381000"/>
                    <a:gd name="connsiteY0" fmla="*/ 76200 h 376420"/>
                    <a:gd name="connsiteX1" fmla="*/ 76200 w 381000"/>
                    <a:gd name="connsiteY1" fmla="*/ 109538 h 376420"/>
                    <a:gd name="connsiteX2" fmla="*/ 45244 w 381000"/>
                    <a:gd name="connsiteY2" fmla="*/ 109538 h 376420"/>
                    <a:gd name="connsiteX3" fmla="*/ 0 w 381000"/>
                    <a:gd name="connsiteY3" fmla="*/ 154781 h 376420"/>
                    <a:gd name="connsiteX4" fmla="*/ 0 w 381000"/>
                    <a:gd name="connsiteY4" fmla="*/ 330994 h 376420"/>
                    <a:gd name="connsiteX5" fmla="*/ 45244 w 381000"/>
                    <a:gd name="connsiteY5" fmla="*/ 376238 h 376420"/>
                    <a:gd name="connsiteX6" fmla="*/ 259556 w 381000"/>
                    <a:gd name="connsiteY6" fmla="*/ 376238 h 376420"/>
                    <a:gd name="connsiteX7" fmla="*/ 264887 w 381000"/>
                    <a:gd name="connsiteY7" fmla="*/ 375927 h 376420"/>
                    <a:gd name="connsiteX8" fmla="*/ 252626 w 381000"/>
                    <a:gd name="connsiteY8" fmla="*/ 365943 h 376420"/>
                    <a:gd name="connsiteX9" fmla="*/ 209550 w 381000"/>
                    <a:gd name="connsiteY9" fmla="*/ 273844 h 376420"/>
                    <a:gd name="connsiteX10" fmla="*/ 209550 w 381000"/>
                    <a:gd name="connsiteY10" fmla="*/ 222307 h 376420"/>
                    <a:gd name="connsiteX11" fmla="*/ 234295 w 381000"/>
                    <a:gd name="connsiteY11" fmla="*/ 196146 h 376420"/>
                    <a:gd name="connsiteX12" fmla="*/ 234404 w 381000"/>
                    <a:gd name="connsiteY12" fmla="*/ 196140 h 376420"/>
                    <a:gd name="connsiteX13" fmla="*/ 235038 w 381000"/>
                    <a:gd name="connsiteY13" fmla="*/ 196098 h 376420"/>
                    <a:gd name="connsiteX14" fmla="*/ 237674 w 381000"/>
                    <a:gd name="connsiteY14" fmla="*/ 195885 h 376420"/>
                    <a:gd name="connsiteX15" fmla="*/ 246762 w 381000"/>
                    <a:gd name="connsiteY15" fmla="*/ 194836 h 376420"/>
                    <a:gd name="connsiteX16" fmla="*/ 265178 w 381000"/>
                    <a:gd name="connsiteY16" fmla="*/ 190463 h 376420"/>
                    <a:gd name="connsiteX17" fmla="*/ 278087 w 381000"/>
                    <a:gd name="connsiteY17" fmla="*/ 181386 h 376420"/>
                    <a:gd name="connsiteX18" fmla="*/ 284127 w 381000"/>
                    <a:gd name="connsiteY18" fmla="*/ 176118 h 376420"/>
                    <a:gd name="connsiteX19" fmla="*/ 285835 w 381000"/>
                    <a:gd name="connsiteY19" fmla="*/ 174533 h 376420"/>
                    <a:gd name="connsiteX20" fmla="*/ 286242 w 381000"/>
                    <a:gd name="connsiteY20" fmla="*/ 174147 h 376420"/>
                    <a:gd name="connsiteX21" fmla="*/ 286311 w 381000"/>
                    <a:gd name="connsiteY21" fmla="*/ 174080 h 376420"/>
                    <a:gd name="connsiteX22" fmla="*/ 304800 w 381000"/>
                    <a:gd name="connsiteY22" fmla="*/ 166688 h 376420"/>
                    <a:gd name="connsiteX23" fmla="*/ 304800 w 381000"/>
                    <a:gd name="connsiteY23" fmla="*/ 154781 h 376420"/>
                    <a:gd name="connsiteX24" fmla="*/ 259556 w 381000"/>
                    <a:gd name="connsiteY24" fmla="*/ 109538 h 376420"/>
                    <a:gd name="connsiteX25" fmla="*/ 228600 w 381000"/>
                    <a:gd name="connsiteY25" fmla="*/ 109538 h 376420"/>
                    <a:gd name="connsiteX26" fmla="*/ 228600 w 381000"/>
                    <a:gd name="connsiteY26" fmla="*/ 76200 h 376420"/>
                    <a:gd name="connsiteX27" fmla="*/ 152400 w 381000"/>
                    <a:gd name="connsiteY27" fmla="*/ 0 h 376420"/>
                    <a:gd name="connsiteX28" fmla="*/ 76200 w 381000"/>
                    <a:gd name="connsiteY28" fmla="*/ 76200 h 376420"/>
                    <a:gd name="connsiteX29" fmla="*/ 152400 w 381000"/>
                    <a:gd name="connsiteY29" fmla="*/ 23813 h 376420"/>
                    <a:gd name="connsiteX30" fmla="*/ 204788 w 381000"/>
                    <a:gd name="connsiteY30" fmla="*/ 76200 h 376420"/>
                    <a:gd name="connsiteX31" fmla="*/ 204788 w 381000"/>
                    <a:gd name="connsiteY31" fmla="*/ 109538 h 376420"/>
                    <a:gd name="connsiteX32" fmla="*/ 100013 w 381000"/>
                    <a:gd name="connsiteY32" fmla="*/ 109538 h 376420"/>
                    <a:gd name="connsiteX33" fmla="*/ 100013 w 381000"/>
                    <a:gd name="connsiteY33" fmla="*/ 76200 h 376420"/>
                    <a:gd name="connsiteX34" fmla="*/ 152400 w 381000"/>
                    <a:gd name="connsiteY34" fmla="*/ 23813 h 376420"/>
                    <a:gd name="connsiteX35" fmla="*/ 180975 w 381000"/>
                    <a:gd name="connsiteY35" fmla="*/ 242888 h 376420"/>
                    <a:gd name="connsiteX36" fmla="*/ 152400 w 381000"/>
                    <a:gd name="connsiteY36" fmla="*/ 271463 h 376420"/>
                    <a:gd name="connsiteX37" fmla="*/ 123825 w 381000"/>
                    <a:gd name="connsiteY37" fmla="*/ 242888 h 376420"/>
                    <a:gd name="connsiteX38" fmla="*/ 152400 w 381000"/>
                    <a:gd name="connsiteY38" fmla="*/ 214313 h 376420"/>
                    <a:gd name="connsiteX39" fmla="*/ 180975 w 381000"/>
                    <a:gd name="connsiteY39" fmla="*/ 242888 h 376420"/>
                    <a:gd name="connsiteX40" fmla="*/ 228600 w 381000"/>
                    <a:gd name="connsiteY40" fmla="*/ 221552 h 376420"/>
                    <a:gd name="connsiteX41" fmla="*/ 228600 w 381000"/>
                    <a:gd name="connsiteY41" fmla="*/ 276227 h 376420"/>
                    <a:gd name="connsiteX42" fmla="*/ 302156 w 381000"/>
                    <a:gd name="connsiteY42" fmla="*/ 375823 h 376420"/>
                    <a:gd name="connsiteX43" fmla="*/ 307419 w 381000"/>
                    <a:gd name="connsiteY43" fmla="*/ 375827 h 376420"/>
                    <a:gd name="connsiteX44" fmla="*/ 381000 w 381000"/>
                    <a:gd name="connsiteY44" fmla="*/ 278249 h 376420"/>
                    <a:gd name="connsiteX45" fmla="*/ 381000 w 381000"/>
                    <a:gd name="connsiteY45" fmla="*/ 221549 h 376420"/>
                    <a:gd name="connsiteX46" fmla="*/ 373759 w 381000"/>
                    <a:gd name="connsiteY46" fmla="*/ 214207 h 376420"/>
                    <a:gd name="connsiteX47" fmla="*/ 338124 w 381000"/>
                    <a:gd name="connsiteY47" fmla="*/ 208599 h 376420"/>
                    <a:gd name="connsiteX48" fmla="*/ 310272 w 381000"/>
                    <a:gd name="connsiteY48" fmla="*/ 188169 h 376420"/>
                    <a:gd name="connsiteX49" fmla="*/ 299325 w 381000"/>
                    <a:gd name="connsiteY49" fmla="*/ 188166 h 376420"/>
                    <a:gd name="connsiteX50" fmla="*/ 271464 w 381000"/>
                    <a:gd name="connsiteY50" fmla="*/ 208599 h 376420"/>
                    <a:gd name="connsiteX51" fmla="*/ 235842 w 381000"/>
                    <a:gd name="connsiteY51" fmla="*/ 214208 h 376420"/>
                    <a:gd name="connsiteX52" fmla="*/ 228600 w 381000"/>
                    <a:gd name="connsiteY52" fmla="*/ 221552 h 37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000" h="376420">
                      <a:moveTo>
                        <a:pt x="76200" y="76200"/>
                      </a:moveTo>
                      <a:lnTo>
                        <a:pt x="76200" y="109538"/>
                      </a:lnTo>
                      <a:lnTo>
                        <a:pt x="45244" y="109538"/>
                      </a:lnTo>
                      <a:cubicBezTo>
                        <a:pt x="20256" y="109538"/>
                        <a:pt x="0" y="129793"/>
                        <a:pt x="0" y="154781"/>
                      </a:cubicBezTo>
                      <a:lnTo>
                        <a:pt x="0" y="330994"/>
                      </a:lnTo>
                      <a:cubicBezTo>
                        <a:pt x="0" y="355982"/>
                        <a:pt x="20256" y="376238"/>
                        <a:pt x="45244" y="376238"/>
                      </a:cubicBezTo>
                      <a:lnTo>
                        <a:pt x="259556" y="376238"/>
                      </a:lnTo>
                      <a:cubicBezTo>
                        <a:pt x="261360" y="376238"/>
                        <a:pt x="263140" y="376132"/>
                        <a:pt x="264887" y="375927"/>
                      </a:cubicBezTo>
                      <a:cubicBezTo>
                        <a:pt x="260925" y="373007"/>
                        <a:pt x="256784" y="369684"/>
                        <a:pt x="252626" y="365943"/>
                      </a:cubicBezTo>
                      <a:cubicBezTo>
                        <a:pt x="232122" y="347495"/>
                        <a:pt x="209550" y="317144"/>
                        <a:pt x="209550" y="273844"/>
                      </a:cubicBezTo>
                      <a:lnTo>
                        <a:pt x="209550" y="222307"/>
                      </a:lnTo>
                      <a:cubicBezTo>
                        <a:pt x="209550" y="208403"/>
                        <a:pt x="220413" y="196916"/>
                        <a:pt x="234295" y="196146"/>
                      </a:cubicBezTo>
                      <a:lnTo>
                        <a:pt x="234404" y="196140"/>
                      </a:lnTo>
                      <a:cubicBezTo>
                        <a:pt x="234529" y="196132"/>
                        <a:pt x="234744" y="196118"/>
                        <a:pt x="235038" y="196098"/>
                      </a:cubicBezTo>
                      <a:cubicBezTo>
                        <a:pt x="235628" y="196056"/>
                        <a:pt x="236530" y="195987"/>
                        <a:pt x="237674" y="195885"/>
                      </a:cubicBezTo>
                      <a:cubicBezTo>
                        <a:pt x="239980" y="195680"/>
                        <a:pt x="243189" y="195344"/>
                        <a:pt x="246762" y="194836"/>
                      </a:cubicBezTo>
                      <a:cubicBezTo>
                        <a:pt x="254648" y="193713"/>
                        <a:pt x="261563" y="192104"/>
                        <a:pt x="265178" y="190463"/>
                      </a:cubicBezTo>
                      <a:cubicBezTo>
                        <a:pt x="267810" y="189267"/>
                        <a:pt x="272652" y="185901"/>
                        <a:pt x="278087" y="181386"/>
                      </a:cubicBezTo>
                      <a:cubicBezTo>
                        <a:pt x="280507" y="179374"/>
                        <a:pt x="282622" y="177493"/>
                        <a:pt x="284127" y="176118"/>
                      </a:cubicBezTo>
                      <a:cubicBezTo>
                        <a:pt x="284874" y="175435"/>
                        <a:pt x="285456" y="174891"/>
                        <a:pt x="285835" y="174533"/>
                      </a:cubicBezTo>
                      <a:lnTo>
                        <a:pt x="286242" y="174147"/>
                      </a:lnTo>
                      <a:lnTo>
                        <a:pt x="286311" y="174080"/>
                      </a:lnTo>
                      <a:cubicBezTo>
                        <a:pt x="291455" y="169091"/>
                        <a:pt x="298136" y="166626"/>
                        <a:pt x="304800" y="166688"/>
                      </a:cubicBezTo>
                      <a:lnTo>
                        <a:pt x="304800" y="154781"/>
                      </a:lnTo>
                      <a:cubicBezTo>
                        <a:pt x="304800" y="129793"/>
                        <a:pt x="284544" y="109538"/>
                        <a:pt x="259556" y="109538"/>
                      </a:cubicBezTo>
                      <a:lnTo>
                        <a:pt x="228600" y="109538"/>
                      </a:lnTo>
                      <a:lnTo>
                        <a:pt x="228600" y="76200"/>
                      </a:lnTo>
                      <a:cubicBezTo>
                        <a:pt x="228600" y="34116"/>
                        <a:pt x="194484" y="0"/>
                        <a:pt x="152400" y="0"/>
                      </a:cubicBezTo>
                      <a:cubicBezTo>
                        <a:pt x="110316" y="0"/>
                        <a:pt x="76200" y="34116"/>
                        <a:pt x="76200" y="76200"/>
                      </a:cubicBezTo>
                      <a:close/>
                      <a:moveTo>
                        <a:pt x="152400" y="23813"/>
                      </a:moveTo>
                      <a:cubicBezTo>
                        <a:pt x="181333" y="23813"/>
                        <a:pt x="204788" y="47267"/>
                        <a:pt x="204788" y="76200"/>
                      </a:cubicBezTo>
                      <a:lnTo>
                        <a:pt x="204788" y="109538"/>
                      </a:lnTo>
                      <a:lnTo>
                        <a:pt x="100013" y="109538"/>
                      </a:lnTo>
                      <a:lnTo>
                        <a:pt x="100013" y="76200"/>
                      </a:lnTo>
                      <a:cubicBezTo>
                        <a:pt x="100013" y="47267"/>
                        <a:pt x="123467" y="23813"/>
                        <a:pt x="152400" y="23813"/>
                      </a:cubicBezTo>
                      <a:close/>
                      <a:moveTo>
                        <a:pt x="180975" y="242888"/>
                      </a:moveTo>
                      <a:cubicBezTo>
                        <a:pt x="180975" y="258669"/>
                        <a:pt x="168182" y="271463"/>
                        <a:pt x="152400" y="271463"/>
                      </a:cubicBezTo>
                      <a:cubicBezTo>
                        <a:pt x="136618" y="271463"/>
                        <a:pt x="123825" y="258669"/>
                        <a:pt x="123825" y="242888"/>
                      </a:cubicBezTo>
                      <a:cubicBezTo>
                        <a:pt x="123825" y="227106"/>
                        <a:pt x="136618" y="214313"/>
                        <a:pt x="152400" y="214313"/>
                      </a:cubicBezTo>
                      <a:cubicBezTo>
                        <a:pt x="168182" y="214313"/>
                        <a:pt x="180975" y="227106"/>
                        <a:pt x="180975" y="242888"/>
                      </a:cubicBezTo>
                      <a:close/>
                      <a:moveTo>
                        <a:pt x="228600" y="221552"/>
                      </a:moveTo>
                      <a:lnTo>
                        <a:pt x="228600" y="276227"/>
                      </a:lnTo>
                      <a:cubicBezTo>
                        <a:pt x="228600" y="337974"/>
                        <a:pt x="288743" y="369549"/>
                        <a:pt x="302156" y="375823"/>
                      </a:cubicBezTo>
                      <a:cubicBezTo>
                        <a:pt x="303857" y="376619"/>
                        <a:pt x="305717" y="376619"/>
                        <a:pt x="307419" y="375827"/>
                      </a:cubicBezTo>
                      <a:cubicBezTo>
                        <a:pt x="320839" y="369580"/>
                        <a:pt x="381000" y="338228"/>
                        <a:pt x="381000" y="278249"/>
                      </a:cubicBezTo>
                      <a:lnTo>
                        <a:pt x="381000" y="221549"/>
                      </a:lnTo>
                      <a:cubicBezTo>
                        <a:pt x="381000" y="217561"/>
                        <a:pt x="377744" y="214343"/>
                        <a:pt x="373759" y="214207"/>
                      </a:cubicBezTo>
                      <a:cubicBezTo>
                        <a:pt x="364597" y="213893"/>
                        <a:pt x="348735" y="212739"/>
                        <a:pt x="338124" y="208599"/>
                      </a:cubicBezTo>
                      <a:cubicBezTo>
                        <a:pt x="328258" y="204749"/>
                        <a:pt x="316856" y="194597"/>
                        <a:pt x="310272" y="188169"/>
                      </a:cubicBezTo>
                      <a:cubicBezTo>
                        <a:pt x="307263" y="185232"/>
                        <a:pt x="302335" y="185231"/>
                        <a:pt x="299325" y="188166"/>
                      </a:cubicBezTo>
                      <a:cubicBezTo>
                        <a:pt x="292735" y="194593"/>
                        <a:pt x="281323" y="204748"/>
                        <a:pt x="271464" y="208599"/>
                      </a:cubicBezTo>
                      <a:cubicBezTo>
                        <a:pt x="260859" y="212742"/>
                        <a:pt x="245002" y="213895"/>
                        <a:pt x="235842" y="214208"/>
                      </a:cubicBezTo>
                      <a:cubicBezTo>
                        <a:pt x="231857" y="214344"/>
                        <a:pt x="228600" y="217563"/>
                        <a:pt x="228600" y="221552"/>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57055" fontAlgn="base">
                    <a:spcBef>
                      <a:spcPct val="0"/>
                    </a:spcBef>
                    <a:spcAft>
                      <a:spcPct val="0"/>
                    </a:spcAft>
                    <a:defRPr/>
                  </a:pPr>
                  <a:endParaRPr lang="en-US" sz="1500" b="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grpSp>
      </p:grpSp>
      <p:sp>
        <p:nvSpPr>
          <p:cNvPr id="1238" name="TextBox 1237">
            <a:extLst>
              <a:ext uri="{FF2B5EF4-FFF2-40B4-BE49-F238E27FC236}">
                <a16:creationId xmlns:a16="http://schemas.microsoft.com/office/drawing/2014/main" id="{140BE5FA-7D1E-5CE2-88D9-AC5A29B43635}"/>
              </a:ext>
              <a:ext uri="{C183D7F6-B498-43B3-948B-1728B52AA6E4}">
                <adec:decorative xmlns:adec="http://schemas.microsoft.com/office/drawing/2017/decorative" val="1"/>
              </a:ext>
            </a:extLst>
          </p:cNvPr>
          <p:cNvSpPr txBox="1"/>
          <p:nvPr/>
        </p:nvSpPr>
        <p:spPr>
          <a:xfrm>
            <a:off x="8513715" y="1810815"/>
            <a:ext cx="1566833" cy="323165"/>
          </a:xfrm>
          <a:prstGeom prst="rect">
            <a:avLst/>
          </a:prstGeom>
          <a:noFill/>
        </p:spPr>
        <p:txBody>
          <a:bodyPr wrap="square" rtlCol="0">
            <a:spAutoFit/>
          </a:bodyPr>
          <a:lstStyle/>
          <a:p>
            <a:pPr algn="ctr" defTabSz="914225">
              <a:lnSpc>
                <a:spcPts val="938"/>
              </a:lnSpc>
              <a:defRPr/>
            </a:pPr>
            <a:r>
              <a:rPr lang="en-US" sz="750">
                <a:solidFill>
                  <a:srgbClr val="F4F3F5"/>
                </a:solidFill>
                <a:latin typeface="Segoe UI"/>
                <a:cs typeface="Segoe UI" panose="020B0502040204020203" pitchFamily="34" charset="0"/>
              </a:rPr>
              <a:t>Customer data is not stored or used to train the model</a:t>
            </a:r>
          </a:p>
        </p:txBody>
      </p:sp>
      <p:sp>
        <p:nvSpPr>
          <p:cNvPr id="1239" name="Isosceles Triangle 1238">
            <a:extLst>
              <a:ext uri="{FF2B5EF4-FFF2-40B4-BE49-F238E27FC236}">
                <a16:creationId xmlns:a16="http://schemas.microsoft.com/office/drawing/2014/main" id="{3B5CB0E6-D83C-9E7B-5B17-6A1304E31109}"/>
              </a:ext>
              <a:ext uri="{C183D7F6-B498-43B3-948B-1728B52AA6E4}">
                <adec:decorative xmlns:adec="http://schemas.microsoft.com/office/drawing/2017/decorative" val="1"/>
              </a:ext>
            </a:extLst>
          </p:cNvPr>
          <p:cNvSpPr/>
          <p:nvPr/>
        </p:nvSpPr>
        <p:spPr>
          <a:xfrm>
            <a:off x="9217787" y="2138242"/>
            <a:ext cx="158686" cy="82483"/>
          </a:xfrm>
          <a:prstGeom prst="triangle">
            <a:avLst/>
          </a:prstGeom>
          <a:solidFill>
            <a:srgbClr val="A9A9A9"/>
          </a:solidFill>
          <a:ln w="12700" cap="flat" cmpd="sng" algn="ctr">
            <a:noFill/>
            <a:prstDash val="solid"/>
            <a:miter lim="800000"/>
          </a:ln>
          <a:effectLst/>
        </p:spPr>
        <p:txBody>
          <a:bodyPr rtlCol="0" anchor="ctr"/>
          <a:lstStyle/>
          <a:p>
            <a:pPr algn="ctr" defTabSz="914225">
              <a:defRPr/>
            </a:pPr>
            <a:endParaRPr lang="en-US" sz="1688" kern="0">
              <a:solidFill>
                <a:prstClr val="white"/>
              </a:solidFill>
              <a:latin typeface="Segoe UI"/>
              <a:cs typeface="Segoe UI" panose="020B0502040204020203" pitchFamily="34" charset="0"/>
            </a:endParaRPr>
          </a:p>
        </p:txBody>
      </p:sp>
      <p:sp>
        <p:nvSpPr>
          <p:cNvPr id="1240" name="Freeform: Shape 1239">
            <a:extLst>
              <a:ext uri="{FF2B5EF4-FFF2-40B4-BE49-F238E27FC236}">
                <a16:creationId xmlns:a16="http://schemas.microsoft.com/office/drawing/2014/main" id="{73D691E4-D8C9-5791-8806-95D906DAAEA1}"/>
              </a:ext>
              <a:ext uri="{C183D7F6-B498-43B3-948B-1728B52AA6E4}">
                <adec:decorative xmlns:adec="http://schemas.microsoft.com/office/drawing/2017/decorative" val="1"/>
              </a:ext>
            </a:extLst>
          </p:cNvPr>
          <p:cNvSpPr/>
          <p:nvPr/>
        </p:nvSpPr>
        <p:spPr>
          <a:xfrm>
            <a:off x="3466903" y="3421179"/>
            <a:ext cx="4708225" cy="1032581"/>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arrow" w="med" len="med"/>
            <a:tailEnd type="none" w="med" len="med"/>
          </a:ln>
          <a:effectLst/>
        </p:spPr>
        <p:txBody>
          <a:bodyPr rtlCol="0" anchor="ctr"/>
          <a:lstStyle/>
          <a:p>
            <a:pPr algn="ctr" defTabSz="857085">
              <a:defRPr/>
            </a:pPr>
            <a:endParaRPr lang="en-US" sz="1688" kern="0">
              <a:solidFill>
                <a:prstClr val="black"/>
              </a:solidFill>
              <a:latin typeface="Segoe UI"/>
              <a:cs typeface="Segoe UI" panose="020B0502040204020203" pitchFamily="34" charset="0"/>
            </a:endParaRPr>
          </a:p>
        </p:txBody>
      </p:sp>
      <p:sp>
        <p:nvSpPr>
          <p:cNvPr id="1241" name="Freeform: Shape 1240">
            <a:extLst>
              <a:ext uri="{FF2B5EF4-FFF2-40B4-BE49-F238E27FC236}">
                <a16:creationId xmlns:a16="http://schemas.microsoft.com/office/drawing/2014/main" id="{34035B60-8B7B-168C-E515-D8A7F711ED41}"/>
              </a:ext>
              <a:ext uri="{C183D7F6-B498-43B3-948B-1728B52AA6E4}">
                <adec:decorative xmlns:adec="http://schemas.microsoft.com/office/drawing/2017/decorative" val="1"/>
              </a:ext>
            </a:extLst>
          </p:cNvPr>
          <p:cNvSpPr/>
          <p:nvPr/>
        </p:nvSpPr>
        <p:spPr>
          <a:xfrm>
            <a:off x="3415758" y="3223065"/>
            <a:ext cx="4708225" cy="1032581"/>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none" w="med" len="med"/>
            <a:tailEnd type="arrow" w="med" len="med"/>
          </a:ln>
          <a:effectLst/>
        </p:spPr>
        <p:txBody>
          <a:bodyPr rtlCol="0" anchor="ctr"/>
          <a:lstStyle/>
          <a:p>
            <a:pPr algn="ctr" defTabSz="857085">
              <a:defRPr/>
            </a:pPr>
            <a:endParaRPr lang="en-US" sz="1688" kern="0">
              <a:solidFill>
                <a:prstClr val="black"/>
              </a:solidFill>
              <a:latin typeface="Segoe UI"/>
              <a:cs typeface="Segoe UI" panose="020B0502040204020203" pitchFamily="34" charset="0"/>
            </a:endParaRPr>
          </a:p>
        </p:txBody>
      </p:sp>
      <p:cxnSp>
        <p:nvCxnSpPr>
          <p:cNvPr id="1242" name="Straight Arrow Connector 1241">
            <a:extLst>
              <a:ext uri="{FF2B5EF4-FFF2-40B4-BE49-F238E27FC236}">
                <a16:creationId xmlns:a16="http://schemas.microsoft.com/office/drawing/2014/main" id="{5309C3A3-5139-E822-9958-6065F44BAFD8}"/>
              </a:ext>
              <a:ext uri="{C183D7F6-B498-43B3-948B-1728B52AA6E4}">
                <adec:decorative xmlns:adec="http://schemas.microsoft.com/office/drawing/2017/decorative" val="1"/>
              </a:ext>
            </a:extLst>
          </p:cNvPr>
          <p:cNvCxnSpPr/>
          <p:nvPr/>
        </p:nvCxnSpPr>
        <p:spPr>
          <a:xfrm flipH="1">
            <a:off x="3297420" y="3331484"/>
            <a:ext cx="1660416" cy="718057"/>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1243" name="Straight Arrow Connector 1242">
            <a:extLst>
              <a:ext uri="{FF2B5EF4-FFF2-40B4-BE49-F238E27FC236}">
                <a16:creationId xmlns:a16="http://schemas.microsoft.com/office/drawing/2014/main" id="{00087FA6-B058-FB00-4114-0788BAE1989E}"/>
              </a:ext>
              <a:ext uri="{C183D7F6-B498-43B3-948B-1728B52AA6E4}">
                <adec:decorative xmlns:adec="http://schemas.microsoft.com/office/drawing/2017/decorative" val="1"/>
              </a:ext>
            </a:extLst>
          </p:cNvPr>
          <p:cNvCxnSpPr>
            <a:cxnSpLocks/>
          </p:cNvCxnSpPr>
          <p:nvPr/>
        </p:nvCxnSpPr>
        <p:spPr>
          <a:xfrm flipH="1" flipV="1">
            <a:off x="3264132" y="1762556"/>
            <a:ext cx="1866464" cy="821148"/>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1244" name="Straight Arrow Connector 1243">
            <a:extLst>
              <a:ext uri="{FF2B5EF4-FFF2-40B4-BE49-F238E27FC236}">
                <a16:creationId xmlns:a16="http://schemas.microsoft.com/office/drawing/2014/main" id="{A2FB7D17-353A-D977-A62D-2BCCFF904757}"/>
              </a:ext>
              <a:ext uri="{C183D7F6-B498-43B3-948B-1728B52AA6E4}">
                <adec:decorative xmlns:adec="http://schemas.microsoft.com/office/drawing/2017/decorative" val="1"/>
              </a:ext>
            </a:extLst>
          </p:cNvPr>
          <p:cNvCxnSpPr>
            <a:cxnSpLocks/>
          </p:cNvCxnSpPr>
          <p:nvPr/>
        </p:nvCxnSpPr>
        <p:spPr>
          <a:xfrm rot="10800000" flipH="1" flipV="1">
            <a:off x="3133868" y="1992984"/>
            <a:ext cx="1866464" cy="821148"/>
          </a:xfrm>
          <a:prstGeom prst="straightConnector1">
            <a:avLst/>
          </a:prstGeom>
          <a:noFill/>
          <a:ln w="19050" cap="rnd" cmpd="sng" algn="ctr">
            <a:solidFill>
              <a:srgbClr val="FFFFFF">
                <a:lumMod val="50000"/>
              </a:srgbClr>
            </a:solidFill>
            <a:prstDash val="solid"/>
            <a:headEnd type="none" w="sm" len="sm"/>
            <a:tailEnd type="arrow" w="lg" len="med"/>
          </a:ln>
          <a:effectLst/>
        </p:spPr>
      </p:cxnSp>
      <p:sp>
        <p:nvSpPr>
          <p:cNvPr id="1245" name="TextBox 1244">
            <a:extLst>
              <a:ext uri="{FF2B5EF4-FFF2-40B4-BE49-F238E27FC236}">
                <a16:creationId xmlns:a16="http://schemas.microsoft.com/office/drawing/2014/main" id="{1626D8E4-E2B5-193A-31A2-C6BBF4C1B606}"/>
              </a:ext>
              <a:ext uri="{C183D7F6-B498-43B3-948B-1728B52AA6E4}">
                <adec:decorative xmlns:adec="http://schemas.microsoft.com/office/drawing/2017/decorative" val="1"/>
              </a:ext>
            </a:extLst>
          </p:cNvPr>
          <p:cNvSpPr txBox="1"/>
          <p:nvPr/>
        </p:nvSpPr>
        <p:spPr>
          <a:xfrm>
            <a:off x="7179962" y="3617700"/>
            <a:ext cx="1215329" cy="211533"/>
          </a:xfrm>
          <a:prstGeom prst="rect">
            <a:avLst/>
          </a:prstGeom>
          <a:noFill/>
        </p:spPr>
        <p:txBody>
          <a:bodyPr wrap="square" rtlCol="0">
            <a:spAutoFit/>
          </a:bodyPr>
          <a:lstStyle/>
          <a:p>
            <a:pPr algn="ctr" defTabSz="914225">
              <a:lnSpc>
                <a:spcPts val="938"/>
              </a:lnSpc>
              <a:defRPr/>
            </a:pPr>
            <a:r>
              <a:rPr lang="en-US" sz="1124" b="1">
                <a:solidFill>
                  <a:srgbClr val="F4F3F5"/>
                </a:solidFill>
                <a:latin typeface="Segoe UI"/>
                <a:cs typeface="Segoe UI" panose="020B0502040204020203" pitchFamily="34" charset="0"/>
              </a:rPr>
              <a:t>LLM Response</a:t>
            </a:r>
          </a:p>
        </p:txBody>
      </p:sp>
      <p:sp>
        <p:nvSpPr>
          <p:cNvPr id="1246" name="TextBox 1245">
            <a:extLst>
              <a:ext uri="{FF2B5EF4-FFF2-40B4-BE49-F238E27FC236}">
                <a16:creationId xmlns:a16="http://schemas.microsoft.com/office/drawing/2014/main" id="{F049651C-E878-95D8-0532-BAFD69321184}"/>
              </a:ext>
              <a:ext uri="{C183D7F6-B498-43B3-948B-1728B52AA6E4}">
                <adec:decorative xmlns:adec="http://schemas.microsoft.com/office/drawing/2017/decorative" val="1"/>
              </a:ext>
            </a:extLst>
          </p:cNvPr>
          <p:cNvSpPr txBox="1"/>
          <p:nvPr/>
        </p:nvSpPr>
        <p:spPr>
          <a:xfrm>
            <a:off x="3000199" y="2394981"/>
            <a:ext cx="1135844" cy="337849"/>
          </a:xfrm>
          <a:prstGeom prst="rect">
            <a:avLst/>
          </a:prstGeom>
          <a:noFill/>
        </p:spPr>
        <p:txBody>
          <a:bodyPr wrap="square" rtlCol="0">
            <a:spAutoFit/>
          </a:bodyPr>
          <a:lstStyle/>
          <a:p>
            <a:pPr algn="ctr" defTabSz="914225">
              <a:lnSpc>
                <a:spcPts val="938"/>
              </a:lnSpc>
              <a:defRPr/>
            </a:pPr>
            <a:r>
              <a:rPr lang="en-US" sz="1500" b="1">
                <a:solidFill>
                  <a:srgbClr val="F4F3F5"/>
                </a:solidFill>
                <a:latin typeface="Segoe UI"/>
                <a:cs typeface="Segoe UI" panose="020B0502040204020203" pitchFamily="34" charset="0"/>
              </a:rPr>
              <a:t>User prompt</a:t>
            </a:r>
          </a:p>
        </p:txBody>
      </p:sp>
      <p:sp>
        <p:nvSpPr>
          <p:cNvPr id="1247" name="TextBox 1246">
            <a:extLst>
              <a:ext uri="{FF2B5EF4-FFF2-40B4-BE49-F238E27FC236}">
                <a16:creationId xmlns:a16="http://schemas.microsoft.com/office/drawing/2014/main" id="{9DB8D245-8F1C-B505-2EDF-D482131B62D3}"/>
              </a:ext>
              <a:ext uri="{C183D7F6-B498-43B3-948B-1728B52AA6E4}">
                <adec:decorative xmlns:adec="http://schemas.microsoft.com/office/drawing/2017/decorative" val="1"/>
              </a:ext>
            </a:extLst>
          </p:cNvPr>
          <p:cNvSpPr txBox="1"/>
          <p:nvPr/>
        </p:nvSpPr>
        <p:spPr>
          <a:xfrm>
            <a:off x="3855560" y="4406610"/>
            <a:ext cx="1028554" cy="211533"/>
          </a:xfrm>
          <a:prstGeom prst="rect">
            <a:avLst/>
          </a:prstGeom>
          <a:noFill/>
        </p:spPr>
        <p:txBody>
          <a:bodyPr wrap="square" rtlCol="0">
            <a:spAutoFit/>
          </a:bodyPr>
          <a:lstStyle/>
          <a:p>
            <a:pPr algn="ctr" defTabSz="914225">
              <a:lnSpc>
                <a:spcPts val="938"/>
              </a:lnSpc>
              <a:defRPr/>
            </a:pPr>
            <a:r>
              <a:rPr lang="en-US" sz="1124" b="1">
                <a:solidFill>
                  <a:srgbClr val="F4F3F5"/>
                </a:solidFill>
                <a:latin typeface="Segoe UI"/>
                <a:cs typeface="Segoe UI" panose="020B0502040204020203" pitchFamily="34" charset="0"/>
              </a:rPr>
              <a:t>Grounding</a:t>
            </a:r>
          </a:p>
        </p:txBody>
      </p:sp>
      <p:sp>
        <p:nvSpPr>
          <p:cNvPr id="1024" name="TextBox 1023">
            <a:extLst>
              <a:ext uri="{FF2B5EF4-FFF2-40B4-BE49-F238E27FC236}">
                <a16:creationId xmlns:a16="http://schemas.microsoft.com/office/drawing/2014/main" id="{2D75513B-C829-2C06-B7E3-C215EC82530E}"/>
              </a:ext>
              <a:ext uri="{C183D7F6-B498-43B3-948B-1728B52AA6E4}">
                <adec:decorative xmlns:adec="http://schemas.microsoft.com/office/drawing/2017/decorative" val="1"/>
              </a:ext>
            </a:extLst>
          </p:cNvPr>
          <p:cNvSpPr txBox="1"/>
          <p:nvPr/>
        </p:nvSpPr>
        <p:spPr>
          <a:xfrm>
            <a:off x="3140604" y="3459543"/>
            <a:ext cx="1028554" cy="211533"/>
          </a:xfrm>
          <a:prstGeom prst="rect">
            <a:avLst/>
          </a:prstGeom>
          <a:noFill/>
        </p:spPr>
        <p:txBody>
          <a:bodyPr wrap="square" rtlCol="0">
            <a:spAutoFit/>
          </a:bodyPr>
          <a:lstStyle/>
          <a:p>
            <a:pPr algn="ctr" defTabSz="914225">
              <a:lnSpc>
                <a:spcPts val="938"/>
              </a:lnSpc>
              <a:defRPr/>
            </a:pPr>
            <a:r>
              <a:rPr lang="en-US" sz="1124" b="1">
                <a:solidFill>
                  <a:srgbClr val="F4F3F5"/>
                </a:solidFill>
                <a:latin typeface="Segoe UI"/>
                <a:cs typeface="Segoe UI" panose="020B0502040204020203" pitchFamily="34" charset="0"/>
              </a:rPr>
              <a:t>Grounding</a:t>
            </a:r>
          </a:p>
        </p:txBody>
      </p:sp>
      <p:sp>
        <p:nvSpPr>
          <p:cNvPr id="1025" name="Rectangle: Rounded Corners 1024">
            <a:extLst>
              <a:ext uri="{FF2B5EF4-FFF2-40B4-BE49-F238E27FC236}">
                <a16:creationId xmlns:a16="http://schemas.microsoft.com/office/drawing/2014/main" id="{4C9B35AB-58FE-F12E-725E-9E9DAA71DFF9}"/>
              </a:ext>
              <a:ext uri="{C183D7F6-B498-43B3-948B-1728B52AA6E4}">
                <adec:decorative xmlns:adec="http://schemas.microsoft.com/office/drawing/2017/decorative" val="1"/>
              </a:ext>
            </a:extLst>
          </p:cNvPr>
          <p:cNvSpPr/>
          <p:nvPr/>
        </p:nvSpPr>
        <p:spPr>
          <a:xfrm>
            <a:off x="9979487" y="2901431"/>
            <a:ext cx="817578" cy="395400"/>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225">
              <a:lnSpc>
                <a:spcPts val="1031"/>
              </a:lnSpc>
              <a:defRPr/>
            </a:pPr>
            <a:r>
              <a:rPr lang="en-US" sz="1124" b="1" kern="0">
                <a:solidFill>
                  <a:prstClr val="black"/>
                </a:solidFill>
                <a:latin typeface="Segoe UI Semibold"/>
                <a:cs typeface="Segoe UI" panose="020B0502040204020203" pitchFamily="34" charset="0"/>
              </a:rPr>
              <a:t>Azure OpenAI</a:t>
            </a:r>
          </a:p>
        </p:txBody>
      </p:sp>
      <p:sp>
        <p:nvSpPr>
          <p:cNvPr id="1026" name="Rectangle: Rounded Corners 1025">
            <a:extLst>
              <a:ext uri="{FF2B5EF4-FFF2-40B4-BE49-F238E27FC236}">
                <a16:creationId xmlns:a16="http://schemas.microsoft.com/office/drawing/2014/main" id="{9C47B8BA-64BE-1ED5-9806-950A7F039181}"/>
              </a:ext>
              <a:ext uri="{C183D7F6-B498-43B3-948B-1728B52AA6E4}">
                <adec:decorative xmlns:adec="http://schemas.microsoft.com/office/drawing/2017/decorative" val="1"/>
              </a:ext>
            </a:extLst>
          </p:cNvPr>
          <p:cNvSpPr/>
          <p:nvPr/>
        </p:nvSpPr>
        <p:spPr>
          <a:xfrm>
            <a:off x="3045464" y="3094767"/>
            <a:ext cx="1201414" cy="285552"/>
          </a:xfrm>
          <a:prstGeom prst="roundRect">
            <a:avLst>
              <a:gd name="adj" fmla="val 50000"/>
            </a:avLst>
          </a:prstGeom>
          <a:solidFill>
            <a:srgbClr val="0078D4"/>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r>
              <a:rPr lang="en-US" sz="1124" b="1" kern="0">
                <a:ln w="3175">
                  <a:noFill/>
                </a:ln>
                <a:gradFill>
                  <a:gsLst>
                    <a:gs pos="53933">
                      <a:srgbClr val="FFFFFF"/>
                    </a:gs>
                    <a:gs pos="38000">
                      <a:srgbClr val="FFFFFF"/>
                    </a:gs>
                  </a:gsLst>
                  <a:path path="circle">
                    <a:fillToRect l="100000" b="100000"/>
                  </a:path>
                </a:gradFill>
                <a:latin typeface="Segoe UI Semibold"/>
                <a:cs typeface="Segoe UI" pitchFamily="34" charset="0"/>
              </a:rPr>
              <a:t>Pre-processing</a:t>
            </a:r>
          </a:p>
        </p:txBody>
      </p:sp>
      <p:sp>
        <p:nvSpPr>
          <p:cNvPr id="1027" name="Rectangle: Rounded Corners 1026">
            <a:extLst>
              <a:ext uri="{FF2B5EF4-FFF2-40B4-BE49-F238E27FC236}">
                <a16:creationId xmlns:a16="http://schemas.microsoft.com/office/drawing/2014/main" id="{BCD3676F-DF9F-E574-6DE1-1F49C07F0910}"/>
              </a:ext>
              <a:ext uri="{C183D7F6-B498-43B3-948B-1728B52AA6E4}">
                <adec:decorative xmlns:adec="http://schemas.microsoft.com/office/drawing/2017/decorative" val="1"/>
              </a:ext>
            </a:extLst>
          </p:cNvPr>
          <p:cNvSpPr/>
          <p:nvPr/>
        </p:nvSpPr>
        <p:spPr>
          <a:xfrm>
            <a:off x="3694950" y="4626985"/>
            <a:ext cx="1332354" cy="281429"/>
          </a:xfrm>
          <a:prstGeom prst="roundRect">
            <a:avLst>
              <a:gd name="adj" fmla="val 50000"/>
            </a:avLst>
          </a:prstGeom>
          <a:solidFill>
            <a:srgbClr val="2A446F"/>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r>
              <a:rPr lang="en-US" sz="1124" b="1" kern="0">
                <a:ln w="3175">
                  <a:noFill/>
                </a:ln>
                <a:gradFill>
                  <a:gsLst>
                    <a:gs pos="53933">
                      <a:srgbClr val="FFFFFF"/>
                    </a:gs>
                    <a:gs pos="38000">
                      <a:srgbClr val="FFFFFF"/>
                    </a:gs>
                  </a:gsLst>
                  <a:path path="circle">
                    <a:fillToRect l="100000" b="100000"/>
                  </a:path>
                </a:gradFill>
                <a:latin typeface="Segoe UI Semibold"/>
                <a:cs typeface="Segoe UI" pitchFamily="34" charset="0"/>
              </a:rPr>
              <a:t>Post-processing</a:t>
            </a:r>
          </a:p>
        </p:txBody>
      </p:sp>
      <p:sp>
        <p:nvSpPr>
          <p:cNvPr id="1028" name="Oval 1027">
            <a:extLst>
              <a:ext uri="{FF2B5EF4-FFF2-40B4-BE49-F238E27FC236}">
                <a16:creationId xmlns:a16="http://schemas.microsoft.com/office/drawing/2014/main" id="{07BDC5A7-7667-1C28-C513-75E92F210DE7}"/>
              </a:ext>
              <a:ext uri="{C183D7F6-B498-43B3-948B-1728B52AA6E4}">
                <adec:decorative xmlns:adec="http://schemas.microsoft.com/office/drawing/2017/decorative" val="1"/>
              </a:ext>
            </a:extLst>
          </p:cNvPr>
          <p:cNvSpPr/>
          <p:nvPr/>
        </p:nvSpPr>
        <p:spPr bwMode="auto">
          <a:xfrm>
            <a:off x="5044634" y="2300115"/>
            <a:ext cx="1517067" cy="1517067"/>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defTabSz="874025" fontAlgn="base">
              <a:spcBef>
                <a:spcPct val="0"/>
              </a:spcBef>
              <a:spcAft>
                <a:spcPct val="0"/>
              </a:spcAft>
              <a:defRPr/>
            </a:pPr>
            <a:endParaRPr lang="en-US" sz="1874" kern="0" err="1">
              <a:solidFill>
                <a:srgbClr val="FFFFFF"/>
              </a:solidFill>
              <a:latin typeface="Segoe UI"/>
              <a:ea typeface="Segoe UI" pitchFamily="34" charset="0"/>
              <a:cs typeface="Segoe UI" pitchFamily="34" charset="0"/>
            </a:endParaRPr>
          </a:p>
        </p:txBody>
      </p:sp>
      <p:sp>
        <p:nvSpPr>
          <p:cNvPr id="1029" name="TextBox 1028">
            <a:extLst>
              <a:ext uri="{FF2B5EF4-FFF2-40B4-BE49-F238E27FC236}">
                <a16:creationId xmlns:a16="http://schemas.microsoft.com/office/drawing/2014/main" id="{1E7C543F-8F89-EDA5-06A7-FF0E32CDF18A}"/>
              </a:ext>
              <a:ext uri="{C183D7F6-B498-43B3-948B-1728B52AA6E4}">
                <adec:decorative xmlns:adec="http://schemas.microsoft.com/office/drawing/2017/decorative" val="1"/>
              </a:ext>
            </a:extLst>
          </p:cNvPr>
          <p:cNvSpPr txBox="1"/>
          <p:nvPr/>
        </p:nvSpPr>
        <p:spPr>
          <a:xfrm>
            <a:off x="6844113" y="2862961"/>
            <a:ext cx="1379157" cy="211533"/>
          </a:xfrm>
          <a:prstGeom prst="rect">
            <a:avLst/>
          </a:prstGeom>
          <a:noFill/>
        </p:spPr>
        <p:txBody>
          <a:bodyPr wrap="square" rtlCol="0">
            <a:spAutoFit/>
          </a:bodyPr>
          <a:lstStyle/>
          <a:p>
            <a:pPr algn="ctr" defTabSz="914225">
              <a:lnSpc>
                <a:spcPts val="938"/>
              </a:lnSpc>
              <a:defRPr/>
            </a:pPr>
            <a:r>
              <a:rPr lang="en-US" sz="1124" b="1">
                <a:solidFill>
                  <a:srgbClr val="F4F3F5"/>
                </a:solidFill>
                <a:latin typeface="Segoe UI"/>
                <a:cs typeface="Segoe UI" panose="020B0502040204020203" pitchFamily="34" charset="0"/>
              </a:rPr>
              <a:t>Modified prompt</a:t>
            </a:r>
          </a:p>
        </p:txBody>
      </p:sp>
      <p:sp>
        <p:nvSpPr>
          <p:cNvPr id="1033" name="TextBox 1032">
            <a:extLst>
              <a:ext uri="{FF2B5EF4-FFF2-40B4-BE49-F238E27FC236}">
                <a16:creationId xmlns:a16="http://schemas.microsoft.com/office/drawing/2014/main" id="{E41A61B0-133D-0E71-07EB-BF3A97ABB992}"/>
              </a:ext>
              <a:ext uri="{C183D7F6-B498-43B3-948B-1728B52AA6E4}">
                <adec:decorative xmlns:adec="http://schemas.microsoft.com/office/drawing/2017/decorative" val="1"/>
              </a:ext>
            </a:extLst>
          </p:cNvPr>
          <p:cNvSpPr txBox="1"/>
          <p:nvPr/>
        </p:nvSpPr>
        <p:spPr>
          <a:xfrm>
            <a:off x="1286132" y="4828604"/>
            <a:ext cx="2016181" cy="647458"/>
          </a:xfrm>
          <a:prstGeom prst="rect">
            <a:avLst/>
          </a:prstGeom>
          <a:noFill/>
        </p:spPr>
        <p:txBody>
          <a:bodyPr wrap="square" lIns="0" rIns="0" rtlCol="0">
            <a:spAutoFit/>
          </a:bodyPr>
          <a:lstStyle/>
          <a:p>
            <a:pPr algn="ctr" defTabSz="914225">
              <a:spcAft>
                <a:spcPts val="188"/>
              </a:spcAft>
              <a:defRPr/>
            </a:pPr>
            <a:r>
              <a:rPr lang="en-US" sz="1124">
                <a:solidFill>
                  <a:srgbClr val="F4F3F5"/>
                </a:solidFill>
                <a:latin typeface="Segoe UI"/>
                <a:cs typeface="Segoe UI" panose="020B0502040204020203" pitchFamily="34" charset="0"/>
              </a:rPr>
              <a:t>Your context and content</a:t>
            </a:r>
          </a:p>
          <a:p>
            <a:pPr algn="ctr" defTabSz="914225">
              <a:defRPr/>
            </a:pPr>
            <a:r>
              <a:rPr lang="en-US" sz="1124">
                <a:solidFill>
                  <a:srgbClr val="F4F3F5"/>
                </a:solidFill>
                <a:latin typeface="Segoe UI"/>
                <a:cs typeface="Segoe UI" panose="020B0502040204020203" pitchFamily="34" charset="0"/>
              </a:rPr>
              <a:t>emails, files, meetings, chats,</a:t>
            </a:r>
          </a:p>
          <a:p>
            <a:pPr algn="ctr" defTabSz="914225">
              <a:defRPr/>
            </a:pPr>
            <a:r>
              <a:rPr lang="en-US" sz="1124">
                <a:solidFill>
                  <a:srgbClr val="F4F3F5"/>
                </a:solidFill>
                <a:latin typeface="Segoe UI"/>
                <a:cs typeface="Segoe UI" panose="020B0502040204020203" pitchFamily="34" charset="0"/>
              </a:rPr>
              <a:t>calendars, and contacts</a:t>
            </a:r>
          </a:p>
        </p:txBody>
      </p:sp>
      <p:grpSp>
        <p:nvGrpSpPr>
          <p:cNvPr id="1035" name="Group 1034">
            <a:extLst>
              <a:ext uri="{FF2B5EF4-FFF2-40B4-BE49-F238E27FC236}">
                <a16:creationId xmlns:a16="http://schemas.microsoft.com/office/drawing/2014/main" id="{BA8941DC-EDD6-32E0-090C-C627DB5EB216}"/>
              </a:ext>
              <a:ext uri="{C183D7F6-B498-43B3-948B-1728B52AA6E4}">
                <adec:decorative xmlns:adec="http://schemas.microsoft.com/office/drawing/2017/decorative" val="1"/>
              </a:ext>
            </a:extLst>
          </p:cNvPr>
          <p:cNvGrpSpPr/>
          <p:nvPr/>
        </p:nvGrpSpPr>
        <p:grpSpPr>
          <a:xfrm>
            <a:off x="7218926" y="3087465"/>
            <a:ext cx="281429" cy="281429"/>
            <a:chOff x="7671490" y="2343390"/>
            <a:chExt cx="919370" cy="919370"/>
          </a:xfrm>
        </p:grpSpPr>
        <p:sp>
          <p:nvSpPr>
            <p:cNvPr id="1037" name="Oval 1036">
              <a:extLst>
                <a:ext uri="{FF2B5EF4-FFF2-40B4-BE49-F238E27FC236}">
                  <a16:creationId xmlns:a16="http://schemas.microsoft.com/office/drawing/2014/main" id="{0E5905F1-E876-392F-BF61-72EE4EDAB787}"/>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38" name="Graphic 9">
              <a:extLst>
                <a:ext uri="{FF2B5EF4-FFF2-40B4-BE49-F238E27FC236}">
                  <a16:creationId xmlns:a16="http://schemas.microsoft.com/office/drawing/2014/main" id="{1747AED4-25B9-D8BA-C850-90F61DFB8D01}"/>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39" name="Group 1038">
            <a:extLst>
              <a:ext uri="{FF2B5EF4-FFF2-40B4-BE49-F238E27FC236}">
                <a16:creationId xmlns:a16="http://schemas.microsoft.com/office/drawing/2014/main" id="{43405EDA-A1B7-7048-5D23-4D00213A7E8E}"/>
              </a:ext>
              <a:ext uri="{C183D7F6-B498-43B3-948B-1728B52AA6E4}">
                <adec:decorative xmlns:adec="http://schemas.microsoft.com/office/drawing/2017/decorative" val="1"/>
              </a:ext>
            </a:extLst>
          </p:cNvPr>
          <p:cNvGrpSpPr/>
          <p:nvPr/>
        </p:nvGrpSpPr>
        <p:grpSpPr>
          <a:xfrm>
            <a:off x="7738139" y="3270837"/>
            <a:ext cx="281429" cy="281429"/>
            <a:chOff x="7671490" y="2343390"/>
            <a:chExt cx="919370" cy="919370"/>
          </a:xfrm>
        </p:grpSpPr>
        <p:sp>
          <p:nvSpPr>
            <p:cNvPr id="1041" name="Oval 1040">
              <a:extLst>
                <a:ext uri="{FF2B5EF4-FFF2-40B4-BE49-F238E27FC236}">
                  <a16:creationId xmlns:a16="http://schemas.microsoft.com/office/drawing/2014/main" id="{5B395E7D-C931-E960-B475-A6DE9C1E5989}"/>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42" name="Graphic 9">
              <a:extLst>
                <a:ext uri="{FF2B5EF4-FFF2-40B4-BE49-F238E27FC236}">
                  <a16:creationId xmlns:a16="http://schemas.microsoft.com/office/drawing/2014/main" id="{D76A9B82-8A9D-3C5A-BFA4-9DB8321C9746}"/>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43" name="Group 1042">
            <a:extLst>
              <a:ext uri="{FF2B5EF4-FFF2-40B4-BE49-F238E27FC236}">
                <a16:creationId xmlns:a16="http://schemas.microsoft.com/office/drawing/2014/main" id="{67DE8BA3-3EAA-5231-B5EA-CD2B81F60670}"/>
              </a:ext>
              <a:ext uri="{C183D7F6-B498-43B3-948B-1728B52AA6E4}">
                <adec:decorative xmlns:adec="http://schemas.microsoft.com/office/drawing/2017/decorative" val="1"/>
              </a:ext>
            </a:extLst>
          </p:cNvPr>
          <p:cNvGrpSpPr/>
          <p:nvPr/>
        </p:nvGrpSpPr>
        <p:grpSpPr>
          <a:xfrm>
            <a:off x="3439578" y="3802456"/>
            <a:ext cx="281429" cy="281429"/>
            <a:chOff x="7671490" y="2343390"/>
            <a:chExt cx="919370" cy="919370"/>
          </a:xfrm>
        </p:grpSpPr>
        <p:sp>
          <p:nvSpPr>
            <p:cNvPr id="1044" name="Oval 1043">
              <a:extLst>
                <a:ext uri="{FF2B5EF4-FFF2-40B4-BE49-F238E27FC236}">
                  <a16:creationId xmlns:a16="http://schemas.microsoft.com/office/drawing/2014/main" id="{A29ED2E3-BED9-D5CF-3B76-0FE125C2AAC6}"/>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46" name="Graphic 9">
              <a:extLst>
                <a:ext uri="{FF2B5EF4-FFF2-40B4-BE49-F238E27FC236}">
                  <a16:creationId xmlns:a16="http://schemas.microsoft.com/office/drawing/2014/main" id="{854749DF-28E7-BFA2-B3F8-27FA94E93DC6}"/>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48" name="Group 1047">
            <a:extLst>
              <a:ext uri="{FF2B5EF4-FFF2-40B4-BE49-F238E27FC236}">
                <a16:creationId xmlns:a16="http://schemas.microsoft.com/office/drawing/2014/main" id="{3254F90A-AAF7-9306-DBED-88063451B004}"/>
              </a:ext>
              <a:ext uri="{C183D7F6-B498-43B3-948B-1728B52AA6E4}">
                <adec:decorative xmlns:adec="http://schemas.microsoft.com/office/drawing/2017/decorative" val="1"/>
              </a:ext>
            </a:extLst>
          </p:cNvPr>
          <p:cNvGrpSpPr/>
          <p:nvPr/>
        </p:nvGrpSpPr>
        <p:grpSpPr>
          <a:xfrm>
            <a:off x="3792926" y="3860691"/>
            <a:ext cx="281429" cy="281429"/>
            <a:chOff x="7671490" y="2343390"/>
            <a:chExt cx="919370" cy="919370"/>
          </a:xfrm>
        </p:grpSpPr>
        <p:sp>
          <p:nvSpPr>
            <p:cNvPr id="1049" name="Oval 1048">
              <a:extLst>
                <a:ext uri="{FF2B5EF4-FFF2-40B4-BE49-F238E27FC236}">
                  <a16:creationId xmlns:a16="http://schemas.microsoft.com/office/drawing/2014/main" id="{6A9E5382-9FE7-E4DE-6787-0CAF3BF64474}"/>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51" name="Graphic 9">
              <a:extLst>
                <a:ext uri="{FF2B5EF4-FFF2-40B4-BE49-F238E27FC236}">
                  <a16:creationId xmlns:a16="http://schemas.microsoft.com/office/drawing/2014/main" id="{448BD117-67F7-5777-A04E-57A90EC3F9BC}"/>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52" name="Group 1051">
            <a:extLst>
              <a:ext uri="{FF2B5EF4-FFF2-40B4-BE49-F238E27FC236}">
                <a16:creationId xmlns:a16="http://schemas.microsoft.com/office/drawing/2014/main" id="{4B1E9302-3760-09D0-A253-54298AA98675}"/>
              </a:ext>
              <a:ext uri="{C183D7F6-B498-43B3-948B-1728B52AA6E4}">
                <adec:decorative xmlns:adec="http://schemas.microsoft.com/office/drawing/2017/decorative" val="1"/>
              </a:ext>
            </a:extLst>
          </p:cNvPr>
          <p:cNvGrpSpPr/>
          <p:nvPr/>
        </p:nvGrpSpPr>
        <p:grpSpPr>
          <a:xfrm>
            <a:off x="3562376" y="4216943"/>
            <a:ext cx="281429" cy="281429"/>
            <a:chOff x="7671490" y="2343390"/>
            <a:chExt cx="919370" cy="919370"/>
          </a:xfrm>
        </p:grpSpPr>
        <p:sp>
          <p:nvSpPr>
            <p:cNvPr id="1053" name="Oval 1052">
              <a:extLst>
                <a:ext uri="{FF2B5EF4-FFF2-40B4-BE49-F238E27FC236}">
                  <a16:creationId xmlns:a16="http://schemas.microsoft.com/office/drawing/2014/main" id="{83A2CE79-DA6C-97FA-590B-A571D7266C82}"/>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54" name="Graphic 9">
              <a:extLst>
                <a:ext uri="{FF2B5EF4-FFF2-40B4-BE49-F238E27FC236}">
                  <a16:creationId xmlns:a16="http://schemas.microsoft.com/office/drawing/2014/main" id="{60FF354A-E001-EBDA-ECE7-30DD123510F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55" name="Group 1054">
            <a:extLst>
              <a:ext uri="{FF2B5EF4-FFF2-40B4-BE49-F238E27FC236}">
                <a16:creationId xmlns:a16="http://schemas.microsoft.com/office/drawing/2014/main" id="{D96B9EF8-68F1-F938-7025-D8DA28A80F4D}"/>
              </a:ext>
              <a:ext uri="{C183D7F6-B498-43B3-948B-1728B52AA6E4}">
                <adec:decorative xmlns:adec="http://schemas.microsoft.com/office/drawing/2017/decorative" val="1"/>
              </a:ext>
            </a:extLst>
          </p:cNvPr>
          <p:cNvGrpSpPr/>
          <p:nvPr/>
        </p:nvGrpSpPr>
        <p:grpSpPr>
          <a:xfrm>
            <a:off x="3227631" y="1948528"/>
            <a:ext cx="281429" cy="281429"/>
            <a:chOff x="7671490" y="2343390"/>
            <a:chExt cx="919370" cy="919370"/>
          </a:xfrm>
        </p:grpSpPr>
        <p:sp>
          <p:nvSpPr>
            <p:cNvPr id="1056" name="Oval 1055">
              <a:extLst>
                <a:ext uri="{FF2B5EF4-FFF2-40B4-BE49-F238E27FC236}">
                  <a16:creationId xmlns:a16="http://schemas.microsoft.com/office/drawing/2014/main" id="{4C2577A8-7399-E71A-980D-563C7AAD43CC}"/>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57" name="Graphic 9">
              <a:extLst>
                <a:ext uri="{FF2B5EF4-FFF2-40B4-BE49-F238E27FC236}">
                  <a16:creationId xmlns:a16="http://schemas.microsoft.com/office/drawing/2014/main" id="{02A57427-9487-DE27-BBD4-35D3F26E48AE}"/>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58" name="Group 1057">
            <a:extLst>
              <a:ext uri="{FF2B5EF4-FFF2-40B4-BE49-F238E27FC236}">
                <a16:creationId xmlns:a16="http://schemas.microsoft.com/office/drawing/2014/main" id="{85701BC7-F6E5-F826-EAA0-AFC5838B5AB6}"/>
              </a:ext>
              <a:ext uri="{C183D7F6-B498-43B3-948B-1728B52AA6E4}">
                <adec:decorative xmlns:adec="http://schemas.microsoft.com/office/drawing/2017/decorative" val="1"/>
              </a:ext>
            </a:extLst>
          </p:cNvPr>
          <p:cNvGrpSpPr/>
          <p:nvPr/>
        </p:nvGrpSpPr>
        <p:grpSpPr>
          <a:xfrm>
            <a:off x="3618285" y="1824102"/>
            <a:ext cx="281429" cy="281429"/>
            <a:chOff x="7671490" y="2343390"/>
            <a:chExt cx="919370" cy="919370"/>
          </a:xfrm>
        </p:grpSpPr>
        <p:sp>
          <p:nvSpPr>
            <p:cNvPr id="1060" name="Oval 1059">
              <a:extLst>
                <a:ext uri="{FF2B5EF4-FFF2-40B4-BE49-F238E27FC236}">
                  <a16:creationId xmlns:a16="http://schemas.microsoft.com/office/drawing/2014/main" id="{1A6A6BA2-0681-FC98-8D1D-2462C7267FCF}"/>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61" name="Graphic 9">
              <a:extLst>
                <a:ext uri="{FF2B5EF4-FFF2-40B4-BE49-F238E27FC236}">
                  <a16:creationId xmlns:a16="http://schemas.microsoft.com/office/drawing/2014/main" id="{2F738CDA-952D-CD36-EE79-0385AC96B431}"/>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sp>
        <p:nvSpPr>
          <p:cNvPr id="1068" name="Oval 1067">
            <a:extLst>
              <a:ext uri="{FF2B5EF4-FFF2-40B4-BE49-F238E27FC236}">
                <a16:creationId xmlns:a16="http://schemas.microsoft.com/office/drawing/2014/main" id="{6EE7A61B-D5B7-6670-A4C4-57672C060F11}"/>
              </a:ext>
              <a:ext uri="{C183D7F6-B498-43B3-948B-1728B52AA6E4}">
                <adec:decorative xmlns:adec="http://schemas.microsoft.com/office/drawing/2017/decorative" val="1"/>
              </a:ext>
            </a:extLst>
          </p:cNvPr>
          <p:cNvSpPr/>
          <p:nvPr/>
        </p:nvSpPr>
        <p:spPr>
          <a:xfrm>
            <a:off x="3858133" y="2252011"/>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1</a:t>
            </a:r>
          </a:p>
        </p:txBody>
      </p:sp>
      <p:sp>
        <p:nvSpPr>
          <p:cNvPr id="1070" name="Oval 1069">
            <a:extLst>
              <a:ext uri="{FF2B5EF4-FFF2-40B4-BE49-F238E27FC236}">
                <a16:creationId xmlns:a16="http://schemas.microsoft.com/office/drawing/2014/main" id="{AB2B1C56-7E9C-AAB2-3443-595C6EA010D5}"/>
              </a:ext>
              <a:ext uri="{C183D7F6-B498-43B3-948B-1728B52AA6E4}">
                <adec:decorative xmlns:adec="http://schemas.microsoft.com/office/drawing/2017/decorative" val="1"/>
              </a:ext>
            </a:extLst>
          </p:cNvPr>
          <p:cNvSpPr/>
          <p:nvPr/>
        </p:nvSpPr>
        <p:spPr>
          <a:xfrm>
            <a:off x="4280836" y="2147345"/>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6</a:t>
            </a:r>
          </a:p>
        </p:txBody>
      </p:sp>
      <p:sp>
        <p:nvSpPr>
          <p:cNvPr id="1071" name="Oval 1070">
            <a:extLst>
              <a:ext uri="{FF2B5EF4-FFF2-40B4-BE49-F238E27FC236}">
                <a16:creationId xmlns:a16="http://schemas.microsoft.com/office/drawing/2014/main" id="{B1A42169-8F42-82B7-3FB2-C513C90C3DBB}"/>
              </a:ext>
              <a:ext uri="{C183D7F6-B498-43B3-948B-1728B52AA6E4}">
                <adec:decorative xmlns:adec="http://schemas.microsoft.com/office/drawing/2017/decorative" val="1"/>
              </a:ext>
            </a:extLst>
          </p:cNvPr>
          <p:cNvSpPr/>
          <p:nvPr/>
        </p:nvSpPr>
        <p:spPr>
          <a:xfrm>
            <a:off x="6987126" y="3138839"/>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3</a:t>
            </a:r>
          </a:p>
        </p:txBody>
      </p:sp>
      <p:sp>
        <p:nvSpPr>
          <p:cNvPr id="1072" name="Oval 1071">
            <a:extLst>
              <a:ext uri="{FF2B5EF4-FFF2-40B4-BE49-F238E27FC236}">
                <a16:creationId xmlns:a16="http://schemas.microsoft.com/office/drawing/2014/main" id="{B88F1E07-8ED7-EBD6-FCC2-E3E1DAD16E63}"/>
              </a:ext>
              <a:ext uri="{C183D7F6-B498-43B3-948B-1728B52AA6E4}">
                <adec:decorative xmlns:adec="http://schemas.microsoft.com/office/drawing/2017/decorative" val="1"/>
              </a:ext>
            </a:extLst>
          </p:cNvPr>
          <p:cNvSpPr/>
          <p:nvPr/>
        </p:nvSpPr>
        <p:spPr>
          <a:xfrm>
            <a:off x="4665272" y="3335745"/>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2</a:t>
            </a:r>
          </a:p>
        </p:txBody>
      </p:sp>
      <p:sp>
        <p:nvSpPr>
          <p:cNvPr id="1073" name="Oval 1072">
            <a:extLst>
              <a:ext uri="{FF2B5EF4-FFF2-40B4-BE49-F238E27FC236}">
                <a16:creationId xmlns:a16="http://schemas.microsoft.com/office/drawing/2014/main" id="{1CE52999-CEE5-6B6C-83F1-814A4E2CAEBA}"/>
              </a:ext>
              <a:ext uri="{C183D7F6-B498-43B3-948B-1728B52AA6E4}">
                <adec:decorative xmlns:adec="http://schemas.microsoft.com/office/drawing/2017/decorative" val="1"/>
              </a:ext>
            </a:extLst>
          </p:cNvPr>
          <p:cNvSpPr/>
          <p:nvPr/>
        </p:nvSpPr>
        <p:spPr>
          <a:xfrm>
            <a:off x="4318198" y="3704043"/>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3</a:t>
            </a:r>
          </a:p>
        </p:txBody>
      </p:sp>
      <p:sp>
        <p:nvSpPr>
          <p:cNvPr id="1074" name="Oval 1073">
            <a:extLst>
              <a:ext uri="{FF2B5EF4-FFF2-40B4-BE49-F238E27FC236}">
                <a16:creationId xmlns:a16="http://schemas.microsoft.com/office/drawing/2014/main" id="{580C792B-07C4-3F3E-ED81-B66EC4A94F5A}"/>
              </a:ext>
              <a:ext uri="{C183D7F6-B498-43B3-948B-1728B52AA6E4}">
                <adec:decorative xmlns:adec="http://schemas.microsoft.com/office/drawing/2017/decorative" val="1"/>
              </a:ext>
            </a:extLst>
          </p:cNvPr>
          <p:cNvSpPr/>
          <p:nvPr/>
        </p:nvSpPr>
        <p:spPr>
          <a:xfrm>
            <a:off x="4191495" y="3997315"/>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5</a:t>
            </a:r>
          </a:p>
        </p:txBody>
      </p:sp>
      <p:sp>
        <p:nvSpPr>
          <p:cNvPr id="1075" name="Oval 1074">
            <a:extLst>
              <a:ext uri="{FF2B5EF4-FFF2-40B4-BE49-F238E27FC236}">
                <a16:creationId xmlns:a16="http://schemas.microsoft.com/office/drawing/2014/main" id="{143FE077-092F-6AC3-BA17-CF7D03D30EF8}"/>
              </a:ext>
              <a:ext uri="{C183D7F6-B498-43B3-948B-1728B52AA6E4}">
                <adec:decorative xmlns:adec="http://schemas.microsoft.com/office/drawing/2017/decorative" val="1"/>
              </a:ext>
            </a:extLst>
          </p:cNvPr>
          <p:cNvSpPr/>
          <p:nvPr/>
        </p:nvSpPr>
        <p:spPr>
          <a:xfrm>
            <a:off x="7502932" y="3322211"/>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4</a:t>
            </a:r>
          </a:p>
        </p:txBody>
      </p:sp>
      <p:sp>
        <p:nvSpPr>
          <p:cNvPr id="1076" name="Graphic 14">
            <a:extLst>
              <a:ext uri="{FF2B5EF4-FFF2-40B4-BE49-F238E27FC236}">
                <a16:creationId xmlns:a16="http://schemas.microsoft.com/office/drawing/2014/main" id="{DACDA37F-A371-ED7E-0E49-38E015EEDB67}"/>
              </a:ext>
              <a:ext uri="{C183D7F6-B498-43B3-948B-1728B52AA6E4}">
                <adec:decorative xmlns:adec="http://schemas.microsoft.com/office/drawing/2017/decorative" val="1"/>
              </a:ext>
            </a:extLst>
          </p:cNvPr>
          <p:cNvSpPr/>
          <p:nvPr/>
        </p:nvSpPr>
        <p:spPr>
          <a:xfrm>
            <a:off x="7399010" y="2520182"/>
            <a:ext cx="269365" cy="269302"/>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77" name="Rectangle: Rounded Corners 1076">
            <a:extLst>
              <a:ext uri="{FF2B5EF4-FFF2-40B4-BE49-F238E27FC236}">
                <a16:creationId xmlns:a16="http://schemas.microsoft.com/office/drawing/2014/main" id="{D31F2BFC-B1B0-8E74-BA4E-5607B684F139}"/>
              </a:ext>
              <a:ext uri="{C183D7F6-B498-43B3-948B-1728B52AA6E4}">
                <adec:decorative xmlns:adec="http://schemas.microsoft.com/office/drawing/2017/decorative" val="1"/>
              </a:ext>
            </a:extLst>
          </p:cNvPr>
          <p:cNvSpPr/>
          <p:nvPr/>
        </p:nvSpPr>
        <p:spPr>
          <a:xfrm>
            <a:off x="9441105" y="3320134"/>
            <a:ext cx="489519" cy="285552"/>
          </a:xfrm>
          <a:prstGeom prst="roundRect">
            <a:avLst>
              <a:gd name="adj" fmla="val 50000"/>
            </a:avLst>
          </a:prstGeom>
          <a:solidFill>
            <a:srgbClr val="8DC8E8"/>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r>
              <a:rPr lang="en-US" sz="1124" b="1" kern="0">
                <a:ln w="3175">
                  <a:noFill/>
                </a:ln>
                <a:solidFill>
                  <a:srgbClr val="000000"/>
                </a:solidFill>
                <a:latin typeface="Segoe UI Semibold"/>
                <a:cs typeface="Segoe UI" pitchFamily="34" charset="0"/>
              </a:rPr>
              <a:t>RAI</a:t>
            </a:r>
          </a:p>
        </p:txBody>
      </p:sp>
      <p:sp>
        <p:nvSpPr>
          <p:cNvPr id="1078" name="TextBox 1077">
            <a:extLst>
              <a:ext uri="{FF2B5EF4-FFF2-40B4-BE49-F238E27FC236}">
                <a16:creationId xmlns:a16="http://schemas.microsoft.com/office/drawing/2014/main" id="{89C075C9-5D77-A030-CE9A-CBD35184F306}"/>
              </a:ext>
              <a:ext uri="{C183D7F6-B498-43B3-948B-1728B52AA6E4}">
                <adec:decorative xmlns:adec="http://schemas.microsoft.com/office/drawing/2017/decorative" val="1"/>
              </a:ext>
            </a:extLst>
          </p:cNvPr>
          <p:cNvSpPr txBox="1"/>
          <p:nvPr/>
        </p:nvSpPr>
        <p:spPr>
          <a:xfrm>
            <a:off x="9033172" y="3734571"/>
            <a:ext cx="1305385" cy="323165"/>
          </a:xfrm>
          <a:prstGeom prst="rect">
            <a:avLst/>
          </a:prstGeom>
          <a:noFill/>
        </p:spPr>
        <p:txBody>
          <a:bodyPr wrap="square" rtlCol="0">
            <a:spAutoFit/>
          </a:bodyPr>
          <a:lstStyle/>
          <a:p>
            <a:pPr algn="ctr" defTabSz="914225">
              <a:lnSpc>
                <a:spcPts val="938"/>
              </a:lnSpc>
              <a:defRPr/>
            </a:pPr>
            <a:r>
              <a:rPr lang="en-US" sz="750">
                <a:solidFill>
                  <a:srgbClr val="F4F3F5"/>
                </a:solidFill>
                <a:latin typeface="Segoe UI"/>
                <a:cs typeface="Segoe UI" panose="020B0502040204020203" pitchFamily="34" charset="0"/>
              </a:rPr>
              <a:t>RAI is performed on input prompt and output results</a:t>
            </a:r>
          </a:p>
        </p:txBody>
      </p:sp>
      <p:sp>
        <p:nvSpPr>
          <p:cNvPr id="1079" name="Isosceles Triangle 1078">
            <a:extLst>
              <a:ext uri="{FF2B5EF4-FFF2-40B4-BE49-F238E27FC236}">
                <a16:creationId xmlns:a16="http://schemas.microsoft.com/office/drawing/2014/main" id="{86D5D54B-E890-7FD2-EDFE-B68BF98449B1}"/>
              </a:ext>
              <a:ext uri="{C183D7F6-B498-43B3-948B-1728B52AA6E4}">
                <adec:decorative xmlns:adec="http://schemas.microsoft.com/office/drawing/2017/decorative" val="1"/>
              </a:ext>
            </a:extLst>
          </p:cNvPr>
          <p:cNvSpPr/>
          <p:nvPr/>
        </p:nvSpPr>
        <p:spPr>
          <a:xfrm rot="10800000">
            <a:off x="9606521" y="3665475"/>
            <a:ext cx="158686" cy="82483"/>
          </a:xfrm>
          <a:prstGeom prst="triangle">
            <a:avLst/>
          </a:prstGeom>
          <a:solidFill>
            <a:srgbClr val="A9A9A9"/>
          </a:solidFill>
          <a:ln w="12700" cap="flat" cmpd="sng" algn="ctr">
            <a:noFill/>
            <a:prstDash val="solid"/>
            <a:miter lim="800000"/>
          </a:ln>
          <a:effectLst/>
        </p:spPr>
        <p:txBody>
          <a:bodyPr rtlCol="0" anchor="ctr"/>
          <a:lstStyle/>
          <a:p>
            <a:pPr algn="ctr" defTabSz="914225">
              <a:defRPr/>
            </a:pPr>
            <a:endParaRPr lang="en-US" sz="1688" kern="0">
              <a:solidFill>
                <a:prstClr val="white"/>
              </a:solidFill>
              <a:latin typeface="Segoe UI"/>
              <a:cs typeface="Segoe UI" panose="020B0502040204020203" pitchFamily="34" charset="0"/>
            </a:endParaRPr>
          </a:p>
        </p:txBody>
      </p:sp>
      <p:sp>
        <p:nvSpPr>
          <p:cNvPr id="1080" name="TextBox 1079">
            <a:extLst>
              <a:ext uri="{FF2B5EF4-FFF2-40B4-BE49-F238E27FC236}">
                <a16:creationId xmlns:a16="http://schemas.microsoft.com/office/drawing/2014/main" id="{A611AFB7-97F6-0C74-4E84-AF1583B0749F}"/>
              </a:ext>
              <a:ext uri="{C183D7F6-B498-43B3-948B-1728B52AA6E4}">
                <adec:decorative xmlns:adec="http://schemas.microsoft.com/office/drawing/2017/decorative" val="1"/>
              </a:ext>
            </a:extLst>
          </p:cNvPr>
          <p:cNvSpPr txBox="1"/>
          <p:nvPr/>
        </p:nvSpPr>
        <p:spPr>
          <a:xfrm>
            <a:off x="10366354" y="1771797"/>
            <a:ext cx="1028554" cy="669414"/>
          </a:xfrm>
          <a:prstGeom prst="rect">
            <a:avLst/>
          </a:prstGeom>
          <a:solidFill>
            <a:sysClr val="window" lastClr="FFFFFF"/>
          </a:solidFill>
        </p:spPr>
        <p:txBody>
          <a:bodyPr wrap="square" lIns="0" rIns="0" rtlCol="0">
            <a:spAutoFit/>
          </a:bodyPr>
          <a:lstStyle/>
          <a:p>
            <a:pPr algn="ctr" defTabSz="914225">
              <a:lnSpc>
                <a:spcPts val="938"/>
              </a:lnSpc>
              <a:defRPr/>
            </a:pPr>
            <a:r>
              <a:rPr lang="en-US" sz="750" b="1" kern="0">
                <a:solidFill>
                  <a:prstClr val="black"/>
                </a:solidFill>
                <a:latin typeface="Segoe UI"/>
                <a:cs typeface="Segoe UI" panose="020B0502040204020203" pitchFamily="34" charset="0"/>
              </a:rPr>
              <a:t>Azure OpenAI</a:t>
            </a:r>
          </a:p>
          <a:p>
            <a:pPr algn="ctr" defTabSz="914225">
              <a:lnSpc>
                <a:spcPts val="938"/>
              </a:lnSpc>
              <a:defRPr/>
            </a:pPr>
            <a:r>
              <a:rPr lang="en-US" sz="750" kern="0">
                <a:solidFill>
                  <a:prstClr val="black"/>
                </a:solidFill>
                <a:latin typeface="Segoe UI"/>
                <a:cs typeface="Segoe UI" panose="020B0502040204020203" pitchFamily="34" charset="0"/>
              </a:rPr>
              <a:t>instance is maintained by Microsoft. OpenAI has no access to the data or the model.</a:t>
            </a:r>
          </a:p>
        </p:txBody>
      </p:sp>
      <p:sp>
        <p:nvSpPr>
          <p:cNvPr id="1081" name="TextBox 1080">
            <a:extLst>
              <a:ext uri="{FF2B5EF4-FFF2-40B4-BE49-F238E27FC236}">
                <a16:creationId xmlns:a16="http://schemas.microsoft.com/office/drawing/2014/main" id="{CAF37A05-D38E-C6BB-B276-7FE7F17B16CE}"/>
              </a:ext>
              <a:ext uri="{C183D7F6-B498-43B3-948B-1728B52AA6E4}">
                <adec:decorative xmlns:adec="http://schemas.microsoft.com/office/drawing/2017/decorative" val="1"/>
              </a:ext>
            </a:extLst>
          </p:cNvPr>
          <p:cNvSpPr txBox="1"/>
          <p:nvPr/>
        </p:nvSpPr>
        <p:spPr>
          <a:xfrm>
            <a:off x="1644247" y="5756739"/>
            <a:ext cx="2334293" cy="211533"/>
          </a:xfrm>
          <a:prstGeom prst="rect">
            <a:avLst/>
          </a:prstGeom>
          <a:solidFill>
            <a:sysClr val="window" lastClr="FFFFFF"/>
          </a:solidFill>
        </p:spPr>
        <p:txBody>
          <a:bodyPr wrap="none" rtlCol="0">
            <a:spAutoFit/>
          </a:bodyPr>
          <a:lstStyle/>
          <a:p>
            <a:pPr algn="ctr" defTabSz="914225">
              <a:lnSpc>
                <a:spcPts val="938"/>
              </a:lnSpc>
              <a:defRPr/>
            </a:pPr>
            <a:r>
              <a:rPr lang="en-US" sz="1124" b="1" kern="0">
                <a:solidFill>
                  <a:prstClr val="black"/>
                </a:solidFill>
                <a:latin typeface="Segoe UI"/>
                <a:cs typeface="Segoe UI" panose="020B0502040204020203" pitchFamily="34" charset="0"/>
              </a:rPr>
              <a:t>Customer Microsoft 365 Tenant</a:t>
            </a:r>
          </a:p>
        </p:txBody>
      </p:sp>
      <p:sp>
        <p:nvSpPr>
          <p:cNvPr id="1082" name="Rectangle: Rounded Corners 1081">
            <a:extLst>
              <a:ext uri="{FF2B5EF4-FFF2-40B4-BE49-F238E27FC236}">
                <a16:creationId xmlns:a16="http://schemas.microsoft.com/office/drawing/2014/main" id="{A33CA9F8-13BB-990D-79C5-C1622A1A95B2}"/>
              </a:ext>
              <a:ext uri="{C183D7F6-B498-43B3-948B-1728B52AA6E4}">
                <adec:decorative xmlns:adec="http://schemas.microsoft.com/office/drawing/2017/decorative" val="1"/>
              </a:ext>
            </a:extLst>
          </p:cNvPr>
          <p:cNvSpPr/>
          <p:nvPr/>
        </p:nvSpPr>
        <p:spPr>
          <a:xfrm>
            <a:off x="699251" y="4224643"/>
            <a:ext cx="915421" cy="395400"/>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225">
              <a:lnSpc>
                <a:spcPts val="1031"/>
              </a:lnSpc>
              <a:defRPr/>
            </a:pPr>
            <a:r>
              <a:rPr lang="en-US" sz="1124" b="1" kern="0">
                <a:solidFill>
                  <a:prstClr val="black"/>
                </a:solidFill>
                <a:latin typeface="Segoe UI Semibold"/>
                <a:cs typeface="Segoe UI" panose="020B0502040204020203" pitchFamily="34" charset="0"/>
              </a:rPr>
              <a:t>Semantic</a:t>
            </a:r>
          </a:p>
          <a:p>
            <a:pPr algn="ctr" defTabSz="914225">
              <a:lnSpc>
                <a:spcPts val="1031"/>
              </a:lnSpc>
              <a:defRPr/>
            </a:pPr>
            <a:r>
              <a:rPr lang="en-US" sz="1124" b="1" kern="0">
                <a:solidFill>
                  <a:prstClr val="black"/>
                </a:solidFill>
                <a:latin typeface="Segoe UI Semibold"/>
                <a:cs typeface="Segoe UI" panose="020B0502040204020203" pitchFamily="34" charset="0"/>
              </a:rPr>
              <a:t>Index</a:t>
            </a:r>
          </a:p>
        </p:txBody>
      </p:sp>
      <p:cxnSp>
        <p:nvCxnSpPr>
          <p:cNvPr id="1102" name="Connector: Elbow 1199">
            <a:extLst>
              <a:ext uri="{FF2B5EF4-FFF2-40B4-BE49-F238E27FC236}">
                <a16:creationId xmlns:a16="http://schemas.microsoft.com/office/drawing/2014/main" id="{399A5899-2760-647E-CCB0-A526392E4F38}"/>
              </a:ext>
              <a:ext uri="{C183D7F6-B498-43B3-948B-1728B52AA6E4}">
                <adec:decorative xmlns:adec="http://schemas.microsoft.com/office/drawing/2017/decorative" val="1"/>
              </a:ext>
            </a:extLst>
          </p:cNvPr>
          <p:cNvCxnSpPr>
            <a:stCxn id="1078" idx="3"/>
            <a:endCxn id="1025" idx="2"/>
          </p:cNvCxnSpPr>
          <p:nvPr/>
        </p:nvCxnSpPr>
        <p:spPr>
          <a:xfrm flipV="1">
            <a:off x="10338557" y="3296831"/>
            <a:ext cx="49719" cy="599323"/>
          </a:xfrm>
          <a:prstGeom prst="curvedConnector2">
            <a:avLst/>
          </a:prstGeom>
          <a:noFill/>
          <a:ln w="19050" cap="flat" cmpd="sng" algn="ctr">
            <a:solidFill>
              <a:srgbClr val="702573"/>
            </a:solidFill>
            <a:prstDash val="solid"/>
            <a:headEnd type="none" w="lg" len="med"/>
            <a:tailEnd type="none" w="lg" len="med"/>
          </a:ln>
          <a:effectLst/>
        </p:spPr>
      </p:cxnSp>
      <p:cxnSp>
        <p:nvCxnSpPr>
          <p:cNvPr id="1104" name="Connector: Elbow 1200">
            <a:extLst>
              <a:ext uri="{FF2B5EF4-FFF2-40B4-BE49-F238E27FC236}">
                <a16:creationId xmlns:a16="http://schemas.microsoft.com/office/drawing/2014/main" id="{DC9B38C8-6CB2-FF9C-92CB-95DA5783146C}"/>
              </a:ext>
              <a:ext uri="{C183D7F6-B498-43B3-948B-1728B52AA6E4}">
                <adec:decorative xmlns:adec="http://schemas.microsoft.com/office/drawing/2017/decorative" val="1"/>
              </a:ext>
            </a:extLst>
          </p:cNvPr>
          <p:cNvCxnSpPr>
            <a:cxnSpLocks/>
            <a:stCxn id="1025" idx="0"/>
            <a:endCxn id="1080" idx="2"/>
          </p:cNvCxnSpPr>
          <p:nvPr/>
        </p:nvCxnSpPr>
        <p:spPr>
          <a:xfrm rot="5400000" flipH="1" flipV="1">
            <a:off x="10404343" y="2425144"/>
            <a:ext cx="460220" cy="492355"/>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06" name="Connector: Elbow 1201">
            <a:extLst>
              <a:ext uri="{FF2B5EF4-FFF2-40B4-BE49-F238E27FC236}">
                <a16:creationId xmlns:a16="http://schemas.microsoft.com/office/drawing/2014/main" id="{CE6634BF-C636-56E2-364E-9F1FD7BB6D70}"/>
              </a:ext>
              <a:ext uri="{C183D7F6-B498-43B3-948B-1728B52AA6E4}">
                <adec:decorative xmlns:adec="http://schemas.microsoft.com/office/drawing/2017/decorative" val="1"/>
              </a:ext>
            </a:extLst>
          </p:cNvPr>
          <p:cNvCxnSpPr>
            <a:cxnSpLocks/>
            <a:stCxn id="1080" idx="0"/>
            <a:endCxn id="1119" idx="3"/>
          </p:cNvCxnSpPr>
          <p:nvPr/>
        </p:nvCxnSpPr>
        <p:spPr>
          <a:xfrm rot="16200000" flipV="1">
            <a:off x="9514512" y="405678"/>
            <a:ext cx="467829" cy="2264410"/>
          </a:xfrm>
          <a:prstGeom prst="curvedConnector2">
            <a:avLst/>
          </a:prstGeom>
          <a:noFill/>
          <a:ln w="19050" cap="flat" cmpd="sng" algn="ctr">
            <a:solidFill>
              <a:srgbClr val="702573"/>
            </a:solidFill>
            <a:prstDash val="solid"/>
            <a:headEnd type="none" w="lg" len="med"/>
            <a:tailEnd type="none" w="lg" len="med"/>
          </a:ln>
          <a:effectLst/>
        </p:spPr>
      </p:cxnSp>
      <p:cxnSp>
        <p:nvCxnSpPr>
          <p:cNvPr id="1108" name="Connector: Elbow 1202">
            <a:extLst>
              <a:ext uri="{FF2B5EF4-FFF2-40B4-BE49-F238E27FC236}">
                <a16:creationId xmlns:a16="http://schemas.microsoft.com/office/drawing/2014/main" id="{20CD4C51-AAC1-D932-8542-B3382D5F08C8}"/>
              </a:ext>
              <a:ext uri="{C183D7F6-B498-43B3-948B-1728B52AA6E4}">
                <adec:decorative xmlns:adec="http://schemas.microsoft.com/office/drawing/2017/decorative" val="1"/>
              </a:ext>
            </a:extLst>
          </p:cNvPr>
          <p:cNvCxnSpPr>
            <a:cxnSpLocks/>
            <a:endCxn id="1117" idx="3"/>
          </p:cNvCxnSpPr>
          <p:nvPr/>
        </p:nvCxnSpPr>
        <p:spPr>
          <a:xfrm rot="10800000" flipV="1">
            <a:off x="5411652" y="1297825"/>
            <a:ext cx="1017678" cy="422425"/>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10" name="Connector: Elbow 1205">
            <a:extLst>
              <a:ext uri="{FF2B5EF4-FFF2-40B4-BE49-F238E27FC236}">
                <a16:creationId xmlns:a16="http://schemas.microsoft.com/office/drawing/2014/main" id="{E04D10D5-145A-85DE-C158-DEDC8531EF11}"/>
              </a:ext>
              <a:ext uri="{C183D7F6-B498-43B3-948B-1728B52AA6E4}">
                <adec:decorative xmlns:adec="http://schemas.microsoft.com/office/drawing/2017/decorative" val="1"/>
              </a:ext>
            </a:extLst>
          </p:cNvPr>
          <p:cNvCxnSpPr>
            <a:cxnSpLocks/>
          </p:cNvCxnSpPr>
          <p:nvPr/>
        </p:nvCxnSpPr>
        <p:spPr>
          <a:xfrm rot="16200000" flipH="1">
            <a:off x="723824" y="4983689"/>
            <a:ext cx="1236329" cy="509039"/>
          </a:xfrm>
          <a:prstGeom prst="curvedConnector2">
            <a:avLst/>
          </a:prstGeom>
          <a:noFill/>
          <a:ln w="19050" cap="flat" cmpd="sng" algn="ctr">
            <a:solidFill>
              <a:srgbClr val="702573"/>
            </a:solidFill>
            <a:prstDash val="solid"/>
            <a:headEnd type="none" w="lg" len="med"/>
            <a:tailEnd type="none" w="lg" len="med"/>
          </a:ln>
          <a:effectLst/>
        </p:spPr>
      </p:cxnSp>
      <p:cxnSp>
        <p:nvCxnSpPr>
          <p:cNvPr id="1112" name="Connector: Elbow 1206">
            <a:extLst>
              <a:ext uri="{FF2B5EF4-FFF2-40B4-BE49-F238E27FC236}">
                <a16:creationId xmlns:a16="http://schemas.microsoft.com/office/drawing/2014/main" id="{5AD6E91B-92F9-FA9A-4F44-52C6E0A1AD4C}"/>
              </a:ext>
              <a:ext uri="{C183D7F6-B498-43B3-948B-1728B52AA6E4}">
                <adec:decorative xmlns:adec="http://schemas.microsoft.com/office/drawing/2017/decorative" val="1"/>
              </a:ext>
            </a:extLst>
          </p:cNvPr>
          <p:cNvCxnSpPr>
            <a:cxnSpLocks/>
            <a:stCxn id="1081" idx="3"/>
            <a:endCxn id="1028" idx="4"/>
          </p:cNvCxnSpPr>
          <p:nvPr/>
        </p:nvCxnSpPr>
        <p:spPr>
          <a:xfrm flipV="1">
            <a:off x="3978540" y="3817182"/>
            <a:ext cx="1824628" cy="2045324"/>
          </a:xfrm>
          <a:prstGeom prst="curvedConnector2">
            <a:avLst/>
          </a:prstGeom>
          <a:noFill/>
          <a:ln w="19050" cap="flat" cmpd="sng" algn="ctr">
            <a:solidFill>
              <a:srgbClr val="702573"/>
            </a:solidFill>
            <a:prstDash val="solid"/>
            <a:headEnd type="none" w="lg" len="med"/>
            <a:tailEnd type="none" w="lg" len="med"/>
          </a:ln>
          <a:effectLst/>
        </p:spPr>
      </p:cxnSp>
      <p:pic>
        <p:nvPicPr>
          <p:cNvPr id="1114" name="Picture 1113">
            <a:extLst>
              <a:ext uri="{FF2B5EF4-FFF2-40B4-BE49-F238E27FC236}">
                <a16:creationId xmlns:a16="http://schemas.microsoft.com/office/drawing/2014/main" id="{BBDD8489-C106-BB79-3AAB-748E7F1F7BB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098" y="2333696"/>
            <a:ext cx="1414262" cy="1414262"/>
          </a:xfrm>
          <a:prstGeom prst="rect">
            <a:avLst/>
          </a:prstGeom>
          <a:solidFill>
            <a:schemeClr val="bg1"/>
          </a:solidFill>
        </p:spPr>
      </p:pic>
      <p:sp>
        <p:nvSpPr>
          <p:cNvPr id="1117" name="TextBox 1116">
            <a:extLst>
              <a:ext uri="{FF2B5EF4-FFF2-40B4-BE49-F238E27FC236}">
                <a16:creationId xmlns:a16="http://schemas.microsoft.com/office/drawing/2014/main" id="{9432143C-E66B-5451-BBDA-77670F33A053}"/>
              </a:ext>
              <a:ext uri="{C183D7F6-B498-43B3-948B-1728B52AA6E4}">
                <adec:decorative xmlns:adec="http://schemas.microsoft.com/office/drawing/2017/decorative" val="1"/>
              </a:ext>
            </a:extLst>
          </p:cNvPr>
          <p:cNvSpPr txBox="1"/>
          <p:nvPr/>
        </p:nvSpPr>
        <p:spPr>
          <a:xfrm>
            <a:off x="4191494" y="1499068"/>
            <a:ext cx="1220158" cy="442365"/>
          </a:xfrm>
          <a:prstGeom prst="rect">
            <a:avLst/>
          </a:prstGeom>
          <a:solidFill>
            <a:sysClr val="window" lastClr="FFFFFF"/>
          </a:solidFill>
        </p:spPr>
        <p:txBody>
          <a:bodyPr wrap="square" rtlCol="0">
            <a:spAutoFit/>
          </a:bodyPr>
          <a:lstStyle/>
          <a:p>
            <a:pPr algn="ctr" defTabSz="914225">
              <a:lnSpc>
                <a:spcPts val="938"/>
              </a:lnSpc>
              <a:defRPr/>
            </a:pPr>
            <a:r>
              <a:rPr lang="en-US" sz="1124" b="1" kern="0">
                <a:solidFill>
                  <a:prstClr val="black"/>
                </a:solidFill>
                <a:latin typeface="Segoe UI"/>
                <a:cs typeface="Segoe UI" panose="020B0502040204020203" pitchFamily="34" charset="0"/>
              </a:rPr>
              <a:t>Response</a:t>
            </a:r>
          </a:p>
          <a:p>
            <a:pPr algn="ctr" defTabSz="914225">
              <a:lnSpc>
                <a:spcPts val="938"/>
              </a:lnSpc>
              <a:defRPr/>
            </a:pPr>
            <a:r>
              <a:rPr lang="en-US" sz="1124" b="1" kern="0">
                <a:solidFill>
                  <a:prstClr val="black"/>
                </a:solidFill>
                <a:latin typeface="Segoe UI"/>
                <a:cs typeface="Segoe UI" panose="020B0502040204020203" pitchFamily="34" charset="0"/>
              </a:rPr>
              <a:t>+</a:t>
            </a:r>
          </a:p>
          <a:p>
            <a:pPr algn="ctr" defTabSz="914225">
              <a:lnSpc>
                <a:spcPts val="938"/>
              </a:lnSpc>
              <a:defRPr/>
            </a:pPr>
            <a:r>
              <a:rPr lang="en-US" sz="1124" b="1" kern="0">
                <a:solidFill>
                  <a:prstClr val="black"/>
                </a:solidFill>
                <a:latin typeface="Segoe UI"/>
                <a:cs typeface="Segoe UI" panose="020B0502040204020203" pitchFamily="34" charset="0"/>
              </a:rPr>
              <a:t>app commands</a:t>
            </a:r>
          </a:p>
        </p:txBody>
      </p:sp>
      <p:sp>
        <p:nvSpPr>
          <p:cNvPr id="1119" name="TextBox 1118">
            <a:extLst>
              <a:ext uri="{FF2B5EF4-FFF2-40B4-BE49-F238E27FC236}">
                <a16:creationId xmlns:a16="http://schemas.microsoft.com/office/drawing/2014/main" id="{81B8C7F6-FA6A-6FEC-49BD-38FC8E953F73}"/>
              </a:ext>
              <a:ext uri="{C183D7F6-B498-43B3-948B-1728B52AA6E4}">
                <adec:decorative xmlns:adec="http://schemas.microsoft.com/office/drawing/2017/decorative" val="1"/>
              </a:ext>
            </a:extLst>
          </p:cNvPr>
          <p:cNvSpPr txBox="1"/>
          <p:nvPr/>
        </p:nvSpPr>
        <p:spPr>
          <a:xfrm>
            <a:off x="6264294" y="1198201"/>
            <a:ext cx="2351927" cy="211533"/>
          </a:xfrm>
          <a:prstGeom prst="rect">
            <a:avLst/>
          </a:prstGeom>
          <a:solidFill>
            <a:sysClr val="window" lastClr="FFFFFF"/>
          </a:solidFill>
        </p:spPr>
        <p:txBody>
          <a:bodyPr wrap="none" rtlCol="0">
            <a:spAutoFit/>
          </a:bodyPr>
          <a:lstStyle/>
          <a:p>
            <a:pPr algn="ctr" defTabSz="914225">
              <a:lnSpc>
                <a:spcPts val="938"/>
              </a:lnSpc>
              <a:defRPr/>
            </a:pPr>
            <a:r>
              <a:rPr lang="en-US" sz="1124" b="1" kern="0">
                <a:solidFill>
                  <a:prstClr val="black"/>
                </a:solidFill>
                <a:latin typeface="Segoe UI"/>
                <a:cs typeface="Segoe UI" panose="020B0502040204020203" pitchFamily="34" charset="0"/>
              </a:rPr>
              <a:t>Microsoft 365 Service Boundary</a:t>
            </a:r>
          </a:p>
        </p:txBody>
      </p:sp>
      <p:sp>
        <p:nvSpPr>
          <p:cNvPr id="5" name="Speech Bubble: Rectangle with Corners Rounded 4">
            <a:extLst>
              <a:ext uri="{FF2B5EF4-FFF2-40B4-BE49-F238E27FC236}">
                <a16:creationId xmlns:a16="http://schemas.microsoft.com/office/drawing/2014/main" id="{AF394AF5-BEC4-0A68-D6F5-7DD00ADE9160}"/>
              </a:ext>
            </a:extLst>
          </p:cNvPr>
          <p:cNvSpPr/>
          <p:nvPr/>
        </p:nvSpPr>
        <p:spPr>
          <a:xfrm>
            <a:off x="1319805" y="2416376"/>
            <a:ext cx="1928176" cy="566815"/>
          </a:xfrm>
          <a:prstGeom prst="wedgeRoundRectCallout">
            <a:avLst>
              <a:gd name="adj1" fmla="val -10857"/>
              <a:gd name="adj2" fmla="val 63741"/>
              <a:gd name="adj3" fmla="val 16667"/>
            </a:avLst>
          </a:prstGeom>
          <a:solidFill>
            <a:schemeClr val="accent2">
              <a:lumMod val="20000"/>
              <a:lumOff val="80000"/>
            </a:schemeClr>
          </a:solidFill>
          <a:ln w="6350" cap="flat" cmpd="sng" algn="ctr">
            <a:noFill/>
            <a:prstDash val="solid"/>
            <a:miter lim="800000"/>
          </a:ln>
          <a:effectLst/>
        </p:spPr>
        <p:txBody>
          <a:bodyPr tIns="171426" bIns="171426" rtlCol="0" anchor="ctr"/>
          <a:lstStyle/>
          <a:p>
            <a:pPr algn="ctr" defTabSz="857085">
              <a:defRPr/>
            </a:pPr>
            <a:r>
              <a:rPr lang="en-US" sz="938" kern="0">
                <a:solidFill>
                  <a:prstClr val="black"/>
                </a:solidFill>
                <a:latin typeface="Segoe UI"/>
              </a:rPr>
              <a:t>“What are the milestones for Project Falcon</a:t>
            </a:r>
            <a:r>
              <a:rPr lang="en-US" sz="938" i="1" kern="0">
                <a:solidFill>
                  <a:prstClr val="black"/>
                </a:solidFill>
                <a:latin typeface="Segoe UI"/>
              </a:rPr>
              <a:t>”</a:t>
            </a:r>
          </a:p>
        </p:txBody>
      </p:sp>
      <p:sp>
        <p:nvSpPr>
          <p:cNvPr id="6" name="Graphic 11">
            <a:extLst>
              <a:ext uri="{FF2B5EF4-FFF2-40B4-BE49-F238E27FC236}">
                <a16:creationId xmlns:a16="http://schemas.microsoft.com/office/drawing/2014/main" id="{85DEB6B5-DD88-59BA-F6FB-A09EBC122EA2}"/>
              </a:ext>
            </a:extLst>
          </p:cNvPr>
          <p:cNvSpPr/>
          <p:nvPr/>
        </p:nvSpPr>
        <p:spPr>
          <a:xfrm>
            <a:off x="2114163" y="2866452"/>
            <a:ext cx="366846" cy="458438"/>
          </a:xfrm>
          <a:custGeom>
            <a:avLst/>
            <a:gdLst>
              <a:gd name="connsiteX0" fmla="*/ 576303 w 670600"/>
              <a:gd name="connsiteY0" fmla="*/ 502751 h 838030"/>
              <a:gd name="connsiteX1" fmla="*/ 670601 w 670600"/>
              <a:gd name="connsiteY1" fmla="*/ 596965 h 838030"/>
              <a:gd name="connsiteX2" fmla="*/ 670601 w 670600"/>
              <a:gd name="connsiteY2" fmla="*/ 597007 h 838030"/>
              <a:gd name="connsiteX3" fmla="*/ 670601 w 670600"/>
              <a:gd name="connsiteY3" fmla="*/ 635480 h 838030"/>
              <a:gd name="connsiteX4" fmla="*/ 649101 w 670600"/>
              <a:gd name="connsiteY4" fmla="*/ 702494 h 838030"/>
              <a:gd name="connsiteX5" fmla="*/ 335154 w 670600"/>
              <a:gd name="connsiteY5" fmla="*/ 838031 h 838030"/>
              <a:gd name="connsiteX6" fmla="*/ 21374 w 670600"/>
              <a:gd name="connsiteY6" fmla="*/ 702368 h 838030"/>
              <a:gd name="connsiteX7" fmla="*/ 0 w 670600"/>
              <a:gd name="connsiteY7" fmla="*/ 635522 h 838030"/>
              <a:gd name="connsiteX8" fmla="*/ 0 w 670600"/>
              <a:gd name="connsiteY8" fmla="*/ 596965 h 838030"/>
              <a:gd name="connsiteX9" fmla="*/ 94214 w 670600"/>
              <a:gd name="connsiteY9" fmla="*/ 502668 h 838030"/>
              <a:gd name="connsiteX10" fmla="*/ 94255 w 670600"/>
              <a:gd name="connsiteY10" fmla="*/ 502668 h 838030"/>
              <a:gd name="connsiteX11" fmla="*/ 576261 w 670600"/>
              <a:gd name="connsiteY11" fmla="*/ 502668 h 838030"/>
              <a:gd name="connsiteX12" fmla="*/ 335154 w 670600"/>
              <a:gd name="connsiteY12" fmla="*/ 0 h 838030"/>
              <a:gd name="connsiteX13" fmla="*/ 544703 w 670600"/>
              <a:gd name="connsiteY13" fmla="*/ 209550 h 838030"/>
              <a:gd name="connsiteX14" fmla="*/ 335154 w 670600"/>
              <a:gd name="connsiteY14" fmla="*/ 419099 h 838030"/>
              <a:gd name="connsiteX15" fmla="*/ 125604 w 670600"/>
              <a:gd name="connsiteY15" fmla="*/ 209550 h 838030"/>
              <a:gd name="connsiteX16" fmla="*/ 335154 w 670600"/>
              <a:gd name="connsiteY16" fmla="*/ 0 h 83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0600" h="838030">
                <a:moveTo>
                  <a:pt x="576303" y="502751"/>
                </a:moveTo>
                <a:cubicBezTo>
                  <a:pt x="628360" y="502726"/>
                  <a:pt x="670576" y="544909"/>
                  <a:pt x="670601" y="596965"/>
                </a:cubicBezTo>
                <a:cubicBezTo>
                  <a:pt x="670601" y="596977"/>
                  <a:pt x="670601" y="596994"/>
                  <a:pt x="670601" y="597007"/>
                </a:cubicBezTo>
                <a:lnTo>
                  <a:pt x="670601" y="635480"/>
                </a:lnTo>
                <a:cubicBezTo>
                  <a:pt x="670596" y="659511"/>
                  <a:pt x="663078" y="682943"/>
                  <a:pt x="649101" y="702494"/>
                </a:cubicBezTo>
                <a:cubicBezTo>
                  <a:pt x="584308" y="793145"/>
                  <a:pt x="478486" y="838031"/>
                  <a:pt x="335154" y="838031"/>
                </a:cubicBezTo>
                <a:cubicBezTo>
                  <a:pt x="191738" y="838031"/>
                  <a:pt x="85999" y="793103"/>
                  <a:pt x="21374" y="702368"/>
                </a:cubicBezTo>
                <a:cubicBezTo>
                  <a:pt x="7473" y="682851"/>
                  <a:pt x="3" y="659486"/>
                  <a:pt x="0" y="635522"/>
                </a:cubicBezTo>
                <a:lnTo>
                  <a:pt x="0" y="596965"/>
                </a:lnTo>
                <a:cubicBezTo>
                  <a:pt x="-23" y="544909"/>
                  <a:pt x="42158" y="502693"/>
                  <a:pt x="94214" y="502668"/>
                </a:cubicBezTo>
                <a:cubicBezTo>
                  <a:pt x="94227" y="502668"/>
                  <a:pt x="94242" y="502668"/>
                  <a:pt x="94255" y="502668"/>
                </a:cubicBezTo>
                <a:lnTo>
                  <a:pt x="576261" y="502668"/>
                </a:lnTo>
                <a:close/>
                <a:moveTo>
                  <a:pt x="335154" y="0"/>
                </a:moveTo>
                <a:cubicBezTo>
                  <a:pt x="450884" y="0"/>
                  <a:pt x="544703" y="93819"/>
                  <a:pt x="544703" y="209550"/>
                </a:cubicBezTo>
                <a:cubicBezTo>
                  <a:pt x="544703" y="325280"/>
                  <a:pt x="450884" y="419099"/>
                  <a:pt x="335154" y="419099"/>
                </a:cubicBezTo>
                <a:cubicBezTo>
                  <a:pt x="219423" y="419099"/>
                  <a:pt x="125604" y="325280"/>
                  <a:pt x="125604" y="209550"/>
                </a:cubicBezTo>
                <a:cubicBezTo>
                  <a:pt x="125604" y="93819"/>
                  <a:pt x="219423" y="0"/>
                  <a:pt x="335154" y="0"/>
                </a:cubicBezTo>
                <a:close/>
              </a:path>
            </a:pathLst>
          </a:custGeom>
          <a:gradFill>
            <a:gsLst>
              <a:gs pos="10000">
                <a:srgbClr val="C03BC4"/>
              </a:gs>
              <a:gs pos="40000">
                <a:srgbClr val="0078D4"/>
              </a:gs>
            </a:gsLst>
            <a:path path="circle">
              <a:fillToRect l="100000" t="100000"/>
            </a:path>
          </a:gradFill>
          <a:ln w="41672" cap="flat">
            <a:noFill/>
            <a:prstDash val="solid"/>
            <a:miter/>
          </a:ln>
        </p:spPr>
        <p:txBody>
          <a:bodyPr rtlCol="0" anchor="ctr"/>
          <a:lstStyle/>
          <a:p>
            <a:pPr defTabSz="914225">
              <a:defRPr/>
            </a:pPr>
            <a:endParaRPr lang="en-US" sz="1688">
              <a:solidFill>
                <a:srgbClr val="000000"/>
              </a:solidFill>
              <a:latin typeface="Segoe UI"/>
            </a:endParaRPr>
          </a:p>
        </p:txBody>
      </p:sp>
      <p:grpSp>
        <p:nvGrpSpPr>
          <p:cNvPr id="14" name="Group 13">
            <a:extLst>
              <a:ext uri="{FF2B5EF4-FFF2-40B4-BE49-F238E27FC236}">
                <a16:creationId xmlns:a16="http://schemas.microsoft.com/office/drawing/2014/main" id="{8FE8CAB0-2CEF-4AFD-485A-5E783796ECB1}"/>
              </a:ext>
            </a:extLst>
          </p:cNvPr>
          <p:cNvGrpSpPr/>
          <p:nvPr/>
        </p:nvGrpSpPr>
        <p:grpSpPr>
          <a:xfrm>
            <a:off x="1081430" y="1101191"/>
            <a:ext cx="1713318" cy="1223860"/>
            <a:chOff x="1080718" y="1100860"/>
            <a:chExt cx="1713561" cy="1224034"/>
          </a:xfrm>
        </p:grpSpPr>
        <p:grpSp>
          <p:nvGrpSpPr>
            <p:cNvPr id="1084" name="Group 1083">
              <a:extLst>
                <a:ext uri="{FF2B5EF4-FFF2-40B4-BE49-F238E27FC236}">
                  <a16:creationId xmlns:a16="http://schemas.microsoft.com/office/drawing/2014/main" id="{21E0581A-7003-BB79-FD17-92F21FFFEC54}"/>
                </a:ext>
                <a:ext uri="{C183D7F6-B498-43B3-948B-1728B52AA6E4}">
                  <adec:decorative xmlns:adec="http://schemas.microsoft.com/office/drawing/2017/decorative" val="1"/>
                </a:ext>
              </a:extLst>
            </p:cNvPr>
            <p:cNvGrpSpPr/>
            <p:nvPr/>
          </p:nvGrpSpPr>
          <p:grpSpPr>
            <a:xfrm>
              <a:off x="1080718" y="1100860"/>
              <a:ext cx="1713561" cy="1224034"/>
              <a:chOff x="1101435" y="1024298"/>
              <a:chExt cx="1920240" cy="1371669"/>
            </a:xfrm>
          </p:grpSpPr>
          <p:sp>
            <p:nvSpPr>
              <p:cNvPr id="1086" name="Rectangle: Rounded Corners 1085">
                <a:extLst>
                  <a:ext uri="{FF2B5EF4-FFF2-40B4-BE49-F238E27FC236}">
                    <a16:creationId xmlns:a16="http://schemas.microsoft.com/office/drawing/2014/main" id="{1F937034-7988-E04C-89FB-27512D3A18B8}"/>
                  </a:ext>
                </a:extLst>
              </p:cNvPr>
              <p:cNvSpPr/>
              <p:nvPr/>
            </p:nvSpPr>
            <p:spPr bwMode="auto">
              <a:xfrm>
                <a:off x="1101435" y="1024298"/>
                <a:ext cx="1920240" cy="1371669"/>
              </a:xfrm>
              <a:prstGeom prst="roundRect">
                <a:avLst>
                  <a:gd name="adj" fmla="val 7658"/>
                </a:avLst>
              </a:prstGeom>
              <a:solidFill>
                <a:srgbClr val="F4F3F5"/>
              </a:solidFill>
              <a:effectLst>
                <a:outerShdw blurRad="63500" dist="127000" dir="2700000" algn="tl" rotWithShape="0">
                  <a:srgbClr val="B1B3B3">
                    <a:alpha val="50000"/>
                  </a:srgbClr>
                </a:outerShdw>
              </a:effectLst>
            </p:spPr>
            <p:txBody>
              <a:bodyPr wrap="square" lIns="0" tIns="17142" rIns="0" bIns="42857" anchor="ctr" anchorCtr="0">
                <a:noAutofit/>
              </a:bodyPr>
              <a:lstStyle/>
              <a:p>
                <a:pPr algn="ctr" defTabSz="914225" fontAlgn="base">
                  <a:spcBef>
                    <a:spcPct val="0"/>
                  </a:spcBef>
                  <a:spcAft>
                    <a:spcPct val="0"/>
                  </a:spcAft>
                  <a:defRPr/>
                </a:pPr>
                <a:endParaRPr lang="en-US" sz="1688" b="1"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nvGrpSpPr>
              <p:cNvPr id="1088" name="Group 1087">
                <a:extLst>
                  <a:ext uri="{FF2B5EF4-FFF2-40B4-BE49-F238E27FC236}">
                    <a16:creationId xmlns:a16="http://schemas.microsoft.com/office/drawing/2014/main" id="{8948B15B-3527-D45E-95BA-250BF7D0D8FA}"/>
                  </a:ext>
                </a:extLst>
              </p:cNvPr>
              <p:cNvGrpSpPr/>
              <p:nvPr/>
            </p:nvGrpSpPr>
            <p:grpSpPr>
              <a:xfrm>
                <a:off x="1247427" y="1415317"/>
                <a:ext cx="1628248" cy="835670"/>
                <a:chOff x="3755296" y="-325430"/>
                <a:chExt cx="2100741" cy="1078168"/>
              </a:xfrm>
            </p:grpSpPr>
            <p:pic>
              <p:nvPicPr>
                <p:cNvPr id="1094" name="Picture 1093">
                  <a:extLst>
                    <a:ext uri="{FF2B5EF4-FFF2-40B4-BE49-F238E27FC236}">
                      <a16:creationId xmlns:a16="http://schemas.microsoft.com/office/drawing/2014/main" id="{07B1FB76-F239-00CE-5D40-B359A227D4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296" y="289875"/>
                  <a:ext cx="457991" cy="457989"/>
                </a:xfrm>
                <a:prstGeom prst="rect">
                  <a:avLst/>
                </a:prstGeom>
              </p:spPr>
            </p:pic>
            <p:pic>
              <p:nvPicPr>
                <p:cNvPr id="1095" name="Picture 1094">
                  <a:extLst>
                    <a:ext uri="{FF2B5EF4-FFF2-40B4-BE49-F238E27FC236}">
                      <a16:creationId xmlns:a16="http://schemas.microsoft.com/office/drawing/2014/main" id="{5487FAA6-B76F-EF39-628B-C0D28D2C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893" y="285002"/>
                  <a:ext cx="516459" cy="467736"/>
                </a:xfrm>
                <a:prstGeom prst="rect">
                  <a:avLst/>
                </a:prstGeom>
              </p:spPr>
            </p:pic>
            <p:pic>
              <p:nvPicPr>
                <p:cNvPr id="1096" name="Picture 1095">
                  <a:extLst>
                    <a:ext uri="{FF2B5EF4-FFF2-40B4-BE49-F238E27FC236}">
                      <a16:creationId xmlns:a16="http://schemas.microsoft.com/office/drawing/2014/main" id="{4CE34430-6577-5749-4134-A42F443BBB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958" y="285002"/>
                  <a:ext cx="467737" cy="467736"/>
                </a:xfrm>
                <a:prstGeom prst="rect">
                  <a:avLst/>
                </a:prstGeom>
              </p:spPr>
            </p:pic>
            <p:pic>
              <p:nvPicPr>
                <p:cNvPr id="1098" name="Picture 1097">
                  <a:extLst>
                    <a:ext uri="{FF2B5EF4-FFF2-40B4-BE49-F238E27FC236}">
                      <a16:creationId xmlns:a16="http://schemas.microsoft.com/office/drawing/2014/main" id="{EFEE879A-167B-12A3-07A8-9D598A596C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300" y="285002"/>
                  <a:ext cx="467737" cy="467736"/>
                </a:xfrm>
                <a:prstGeom prst="rect">
                  <a:avLst/>
                </a:prstGeom>
              </p:spPr>
            </p:pic>
            <p:pic>
              <p:nvPicPr>
                <p:cNvPr id="1100" name="Picture 1099" descr="A logo of a company&#10;&#10;Description automatically generated">
                  <a:extLst>
                    <a:ext uri="{FF2B5EF4-FFF2-40B4-BE49-F238E27FC236}">
                      <a16:creationId xmlns:a16="http://schemas.microsoft.com/office/drawing/2014/main" id="{0C873FC9-D939-3D32-55C7-D64C484236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6637" y="-325430"/>
                  <a:ext cx="506714" cy="506712"/>
                </a:xfrm>
                <a:prstGeom prst="rect">
                  <a:avLst/>
                </a:prstGeom>
              </p:spPr>
            </p:pic>
          </p:grpSp>
          <p:sp>
            <p:nvSpPr>
              <p:cNvPr id="1090" name="TextBox 1089">
                <a:extLst>
                  <a:ext uri="{FF2B5EF4-FFF2-40B4-BE49-F238E27FC236}">
                    <a16:creationId xmlns:a16="http://schemas.microsoft.com/office/drawing/2014/main" id="{D5F47F09-6CF8-4393-28C7-12B8405F639F}"/>
                  </a:ext>
                </a:extLst>
              </p:cNvPr>
              <p:cNvSpPr txBox="1"/>
              <p:nvPr/>
            </p:nvSpPr>
            <p:spPr>
              <a:xfrm>
                <a:off x="1211582" y="1127820"/>
                <a:ext cx="1699945" cy="237080"/>
              </a:xfrm>
              <a:prstGeom prst="rect">
                <a:avLst/>
              </a:prstGeom>
              <a:noFill/>
            </p:spPr>
            <p:txBody>
              <a:bodyPr wrap="none" rtlCol="0">
                <a:spAutoFit/>
              </a:bodyPr>
              <a:lstStyle/>
              <a:p>
                <a:pPr algn="ctr" defTabSz="914225">
                  <a:lnSpc>
                    <a:spcPts val="938"/>
                  </a:lnSpc>
                  <a:defRPr/>
                </a:pPr>
                <a:r>
                  <a:rPr lang="en-US" sz="1124" b="1" kern="0">
                    <a:solidFill>
                      <a:prstClr val="black"/>
                    </a:solidFill>
                    <a:latin typeface="Segoe UI"/>
                    <a:cs typeface="Segoe UI" panose="020B0502040204020203" pitchFamily="34" charset="0"/>
                  </a:rPr>
                  <a:t>Microsoft 365 Apps</a:t>
                </a:r>
              </a:p>
            </p:txBody>
          </p:sp>
        </p:grpSp>
        <p:pic>
          <p:nvPicPr>
            <p:cNvPr id="22" name="Picture 21" descr="A rainbow colored logo on a black background&#10;&#10;Description automatically generated">
              <a:extLst>
                <a:ext uri="{FF2B5EF4-FFF2-40B4-BE49-F238E27FC236}">
                  <a16:creationId xmlns:a16="http://schemas.microsoft.com/office/drawing/2014/main" id="{A8F55645-6A61-9159-3188-2C84EA3DDA85}"/>
                </a:ext>
              </a:extLst>
            </p:cNvPr>
            <p:cNvPicPr>
              <a:picLocks noChangeAspect="1"/>
            </p:cNvPicPr>
            <p:nvPr/>
          </p:nvPicPr>
          <p:blipFill>
            <a:blip r:embed="rId9"/>
            <a:stretch>
              <a:fillRect/>
            </a:stretch>
          </p:blipFill>
          <p:spPr>
            <a:xfrm>
              <a:off x="1803358" y="1280883"/>
              <a:ext cx="711665" cy="676001"/>
            </a:xfrm>
            <a:prstGeom prst="rect">
              <a:avLst/>
            </a:prstGeom>
          </p:spPr>
        </p:pic>
      </p:grpSp>
    </p:spTree>
    <p:extLst>
      <p:ext uri="{BB962C8B-B14F-4D97-AF65-F5344CB8AC3E}">
        <p14:creationId xmlns:p14="http://schemas.microsoft.com/office/powerpoint/2010/main" val="367755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114"/>
                                        </p:tgtEl>
                                        <p:attrNameLst>
                                          <p:attrName>style.visibility</p:attrName>
                                        </p:attrNameLst>
                                      </p:cBhvr>
                                      <p:to>
                                        <p:strVal val="visible"/>
                                      </p:to>
                                    </p:set>
                                    <p:animEffect transition="in" filter="fade">
                                      <p:cBhvr>
                                        <p:cTn id="13" dur="500"/>
                                        <p:tgtEl>
                                          <p:spTgt spid="11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decel="100000" fill="hold" grpId="0" nodeType="clickEffect">
                                  <p:stCondLst>
                                    <p:cond delay="0"/>
                                  </p:stCondLst>
                                  <p:childTnLst>
                                    <p:animMotion origin="layout" path="M 0 2.84722E-6 L 0 -0.51888 " pathEditMode="relative" rAng="0" ptsTypes="AA">
                                      <p:cBhvr>
                                        <p:cTn id="17" dur="1000" fill="hold"/>
                                        <p:tgtEl>
                                          <p:spTgt spid="3"/>
                                        </p:tgtEl>
                                        <p:attrNameLst>
                                          <p:attrName>ppt_x</p:attrName>
                                          <p:attrName>ppt_y</p:attrName>
                                        </p:attrNameLst>
                                      </p:cBhvr>
                                      <p:rCtr x="0" y="-25955"/>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68"/>
                                        </p:tgtEl>
                                        <p:attrNameLst>
                                          <p:attrName>style.visibility</p:attrName>
                                        </p:attrNameLst>
                                      </p:cBhvr>
                                      <p:to>
                                        <p:strVal val="visible"/>
                                      </p:to>
                                    </p:set>
                                    <p:animEffect transition="in" filter="fade">
                                      <p:cBhvr>
                                        <p:cTn id="22" dur="500"/>
                                        <p:tgtEl>
                                          <p:spTgt spid="1068"/>
                                        </p:tgtEl>
                                      </p:cBhvr>
                                    </p:animEffect>
                                  </p:childTnLst>
                                </p:cTn>
                              </p:par>
                              <p:par>
                                <p:cTn id="23" presetID="10" presetClass="entr" presetSubtype="0" fill="hold" nodeType="withEffect">
                                  <p:stCondLst>
                                    <p:cond delay="0"/>
                                  </p:stCondLst>
                                  <p:childTnLst>
                                    <p:set>
                                      <p:cBhvr>
                                        <p:cTn id="24" dur="1" fill="hold">
                                          <p:stCondLst>
                                            <p:cond delay="0"/>
                                          </p:stCondLst>
                                        </p:cTn>
                                        <p:tgtEl>
                                          <p:spTgt spid="1055"/>
                                        </p:tgtEl>
                                        <p:attrNameLst>
                                          <p:attrName>style.visibility</p:attrName>
                                        </p:attrNameLst>
                                      </p:cBhvr>
                                      <p:to>
                                        <p:strVal val="visible"/>
                                      </p:to>
                                    </p:set>
                                    <p:animEffect transition="in" filter="fade">
                                      <p:cBhvr>
                                        <p:cTn id="25" dur="500"/>
                                        <p:tgtEl>
                                          <p:spTgt spid="10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6"/>
                                        </p:tgtEl>
                                        <p:attrNameLst>
                                          <p:attrName>style.visibility</p:attrName>
                                        </p:attrNameLst>
                                      </p:cBhvr>
                                      <p:to>
                                        <p:strVal val="visible"/>
                                      </p:to>
                                    </p:set>
                                    <p:animEffect transition="in" filter="fade">
                                      <p:cBhvr>
                                        <p:cTn id="28" dur="500"/>
                                        <p:tgtEl>
                                          <p:spTgt spid="12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1244"/>
                                        </p:tgtEl>
                                        <p:attrNameLst>
                                          <p:attrName>style.visibility</p:attrName>
                                        </p:attrNameLst>
                                      </p:cBhvr>
                                      <p:to>
                                        <p:strVal val="visible"/>
                                      </p:to>
                                    </p:set>
                                    <p:animEffect transition="in" filter="fade">
                                      <p:cBhvr>
                                        <p:cTn id="42" dur="500"/>
                                        <p:tgtEl>
                                          <p:spTgt spid="12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42"/>
                                        </p:tgtEl>
                                        <p:attrNameLst>
                                          <p:attrName>style.visibility</p:attrName>
                                        </p:attrNameLst>
                                      </p:cBhvr>
                                      <p:to>
                                        <p:strVal val="visible"/>
                                      </p:to>
                                    </p:set>
                                    <p:animEffect transition="in" filter="fade">
                                      <p:cBhvr>
                                        <p:cTn id="47" dur="500"/>
                                        <p:tgtEl>
                                          <p:spTgt spid="12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72"/>
                                        </p:tgtEl>
                                        <p:attrNameLst>
                                          <p:attrName>style.visibility</p:attrName>
                                        </p:attrNameLst>
                                      </p:cBhvr>
                                      <p:to>
                                        <p:strVal val="visible"/>
                                      </p:to>
                                    </p:set>
                                    <p:animEffect transition="in" filter="fade">
                                      <p:cBhvr>
                                        <p:cTn id="50" dur="500"/>
                                        <p:tgtEl>
                                          <p:spTgt spid="1072"/>
                                        </p:tgtEl>
                                      </p:cBhvr>
                                    </p:animEffect>
                                  </p:childTnLst>
                                </p:cTn>
                              </p:par>
                              <p:par>
                                <p:cTn id="51" presetID="10" presetClass="entr" presetSubtype="0" fill="hold" nodeType="withEffect">
                                  <p:stCondLst>
                                    <p:cond delay="0"/>
                                  </p:stCondLst>
                                  <p:childTnLst>
                                    <p:set>
                                      <p:cBhvr>
                                        <p:cTn id="52" dur="1" fill="hold">
                                          <p:stCondLst>
                                            <p:cond delay="0"/>
                                          </p:stCondLst>
                                        </p:cTn>
                                        <p:tgtEl>
                                          <p:spTgt spid="1043"/>
                                        </p:tgtEl>
                                        <p:attrNameLst>
                                          <p:attrName>style.visibility</p:attrName>
                                        </p:attrNameLst>
                                      </p:cBhvr>
                                      <p:to>
                                        <p:strVal val="visible"/>
                                      </p:to>
                                    </p:set>
                                    <p:animEffect transition="in" filter="fade">
                                      <p:cBhvr>
                                        <p:cTn id="53" dur="500"/>
                                        <p:tgtEl>
                                          <p:spTgt spid="10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24"/>
                                        </p:tgtEl>
                                        <p:attrNameLst>
                                          <p:attrName>style.visibility</p:attrName>
                                        </p:attrNameLst>
                                      </p:cBhvr>
                                      <p:to>
                                        <p:strVal val="visible"/>
                                      </p:to>
                                    </p:set>
                                    <p:animEffect transition="in" filter="fade">
                                      <p:cBhvr>
                                        <p:cTn id="56" dur="500"/>
                                        <p:tgtEl>
                                          <p:spTgt spid="10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26"/>
                                        </p:tgtEl>
                                        <p:attrNameLst>
                                          <p:attrName>style.visibility</p:attrName>
                                        </p:attrNameLst>
                                      </p:cBhvr>
                                      <p:to>
                                        <p:strVal val="visible"/>
                                      </p:to>
                                    </p:set>
                                    <p:animEffect transition="in" filter="fade">
                                      <p:cBhvr>
                                        <p:cTn id="59" dur="500"/>
                                        <p:tgtEl>
                                          <p:spTgt spid="10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1127"/>
                                        </p:tgtEl>
                                        <p:attrNameLst>
                                          <p:attrName>style.visibility</p:attrName>
                                        </p:attrNameLst>
                                      </p:cBhvr>
                                      <p:to>
                                        <p:strVal val="visible"/>
                                      </p:to>
                                    </p:set>
                                    <p:animEffect transition="in" filter="fade">
                                      <p:cBhvr>
                                        <p:cTn id="67" dur="500"/>
                                        <p:tgtEl>
                                          <p:spTgt spid="11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82"/>
                                        </p:tgtEl>
                                        <p:attrNameLst>
                                          <p:attrName>style.visibility</p:attrName>
                                        </p:attrNameLst>
                                      </p:cBhvr>
                                      <p:to>
                                        <p:strVal val="visible"/>
                                      </p:to>
                                    </p:set>
                                    <p:animEffect transition="in" filter="fade">
                                      <p:cBhvr>
                                        <p:cTn id="70" dur="500"/>
                                        <p:tgtEl>
                                          <p:spTgt spid="108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33"/>
                                        </p:tgtEl>
                                        <p:attrNameLst>
                                          <p:attrName>style.visibility</p:attrName>
                                        </p:attrNameLst>
                                      </p:cBhvr>
                                      <p:to>
                                        <p:strVal val="visible"/>
                                      </p:to>
                                    </p:set>
                                    <p:animEffect transition="in" filter="fade">
                                      <p:cBhvr>
                                        <p:cTn id="73" dur="500"/>
                                        <p:tgtEl>
                                          <p:spTgt spid="103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73"/>
                                        </p:tgtEl>
                                        <p:attrNameLst>
                                          <p:attrName>style.visibility</p:attrName>
                                        </p:attrNameLst>
                                      </p:cBhvr>
                                      <p:to>
                                        <p:strVal val="visible"/>
                                      </p:to>
                                    </p:set>
                                    <p:animEffect transition="in" filter="fade">
                                      <p:cBhvr>
                                        <p:cTn id="78" dur="500"/>
                                        <p:tgtEl>
                                          <p:spTgt spid="1073"/>
                                        </p:tgtEl>
                                      </p:cBhvr>
                                    </p:animEffect>
                                  </p:childTnLst>
                                </p:cTn>
                              </p:par>
                              <p:par>
                                <p:cTn id="79" presetID="10" presetClass="entr" presetSubtype="0" fill="hold" nodeType="withEffect">
                                  <p:stCondLst>
                                    <p:cond delay="0"/>
                                  </p:stCondLst>
                                  <p:childTnLst>
                                    <p:set>
                                      <p:cBhvr>
                                        <p:cTn id="80" dur="1" fill="hold">
                                          <p:stCondLst>
                                            <p:cond delay="0"/>
                                          </p:stCondLst>
                                        </p:cTn>
                                        <p:tgtEl>
                                          <p:spTgt spid="1048"/>
                                        </p:tgtEl>
                                        <p:attrNameLst>
                                          <p:attrName>style.visibility</p:attrName>
                                        </p:attrNameLst>
                                      </p:cBhvr>
                                      <p:to>
                                        <p:strVal val="visible"/>
                                      </p:to>
                                    </p:set>
                                    <p:animEffect transition="in" filter="fade">
                                      <p:cBhvr>
                                        <p:cTn id="81" dur="500"/>
                                        <p:tgtEl>
                                          <p:spTgt spid="104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71"/>
                                        </p:tgtEl>
                                        <p:attrNameLst>
                                          <p:attrName>style.visibility</p:attrName>
                                        </p:attrNameLst>
                                      </p:cBhvr>
                                      <p:to>
                                        <p:strVal val="visible"/>
                                      </p:to>
                                    </p:set>
                                    <p:animEffect transition="in" filter="fade">
                                      <p:cBhvr>
                                        <p:cTn id="84" dur="500"/>
                                        <p:tgtEl>
                                          <p:spTgt spid="1071"/>
                                        </p:tgtEl>
                                      </p:cBhvr>
                                    </p:animEffect>
                                  </p:childTnLst>
                                </p:cTn>
                              </p:par>
                              <p:par>
                                <p:cTn id="85" presetID="10" presetClass="entr" presetSubtype="0" fill="hold" nodeType="withEffect">
                                  <p:stCondLst>
                                    <p:cond delay="0"/>
                                  </p:stCondLst>
                                  <p:childTnLst>
                                    <p:set>
                                      <p:cBhvr>
                                        <p:cTn id="86" dur="1" fill="hold">
                                          <p:stCondLst>
                                            <p:cond delay="0"/>
                                          </p:stCondLst>
                                        </p:cTn>
                                        <p:tgtEl>
                                          <p:spTgt spid="1035"/>
                                        </p:tgtEl>
                                        <p:attrNameLst>
                                          <p:attrName>style.visibility</p:attrName>
                                        </p:attrNameLst>
                                      </p:cBhvr>
                                      <p:to>
                                        <p:strVal val="visible"/>
                                      </p:to>
                                    </p:set>
                                    <p:animEffect transition="in" filter="fade">
                                      <p:cBhvr>
                                        <p:cTn id="87" dur="500"/>
                                        <p:tgtEl>
                                          <p:spTgt spid="103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241"/>
                                        </p:tgtEl>
                                        <p:attrNameLst>
                                          <p:attrName>style.visibility</p:attrName>
                                        </p:attrNameLst>
                                      </p:cBhvr>
                                      <p:to>
                                        <p:strVal val="visible"/>
                                      </p:to>
                                    </p:set>
                                    <p:animEffect transition="in" filter="fade">
                                      <p:cBhvr>
                                        <p:cTn id="90" dur="500"/>
                                        <p:tgtEl>
                                          <p:spTgt spid="124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9"/>
                                        </p:tgtEl>
                                        <p:attrNameLst>
                                          <p:attrName>style.visibility</p:attrName>
                                        </p:attrNameLst>
                                      </p:cBhvr>
                                      <p:to>
                                        <p:strVal val="visible"/>
                                      </p:to>
                                    </p:set>
                                    <p:animEffect transition="in" filter="fade">
                                      <p:cBhvr>
                                        <p:cTn id="93" dur="500"/>
                                        <p:tgtEl>
                                          <p:spTgt spid="10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76"/>
                                        </p:tgtEl>
                                        <p:attrNameLst>
                                          <p:attrName>style.visibility</p:attrName>
                                        </p:attrNameLst>
                                      </p:cBhvr>
                                      <p:to>
                                        <p:strVal val="visible"/>
                                      </p:to>
                                    </p:set>
                                    <p:animEffect transition="in" filter="fade">
                                      <p:cBhvr>
                                        <p:cTn id="96" dur="500"/>
                                        <p:tgtEl>
                                          <p:spTgt spid="107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par>
                                <p:cTn id="102" presetID="10" presetClass="entr" presetSubtype="0" fill="hold" nodeType="with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238"/>
                                        </p:tgtEl>
                                        <p:attrNameLst>
                                          <p:attrName>style.visibility</p:attrName>
                                        </p:attrNameLst>
                                      </p:cBhvr>
                                      <p:to>
                                        <p:strVal val="visible"/>
                                      </p:to>
                                    </p:set>
                                    <p:animEffect transition="in" filter="fade">
                                      <p:cBhvr>
                                        <p:cTn id="107" dur="500"/>
                                        <p:tgtEl>
                                          <p:spTgt spid="123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25"/>
                                        </p:tgtEl>
                                        <p:attrNameLst>
                                          <p:attrName>style.visibility</p:attrName>
                                        </p:attrNameLst>
                                      </p:cBhvr>
                                      <p:to>
                                        <p:strVal val="visible"/>
                                      </p:to>
                                    </p:set>
                                    <p:animEffect transition="in" filter="fade">
                                      <p:cBhvr>
                                        <p:cTn id="110" dur="500"/>
                                        <p:tgtEl>
                                          <p:spTgt spid="102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77"/>
                                        </p:tgtEl>
                                        <p:attrNameLst>
                                          <p:attrName>style.visibility</p:attrName>
                                        </p:attrNameLst>
                                      </p:cBhvr>
                                      <p:to>
                                        <p:strVal val="visible"/>
                                      </p:to>
                                    </p:set>
                                    <p:animEffect transition="in" filter="fade">
                                      <p:cBhvr>
                                        <p:cTn id="113" dur="500"/>
                                        <p:tgtEl>
                                          <p:spTgt spid="107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78"/>
                                        </p:tgtEl>
                                        <p:attrNameLst>
                                          <p:attrName>style.visibility</p:attrName>
                                        </p:attrNameLst>
                                      </p:cBhvr>
                                      <p:to>
                                        <p:strVal val="visible"/>
                                      </p:to>
                                    </p:set>
                                    <p:animEffect transition="in" filter="fade">
                                      <p:cBhvr>
                                        <p:cTn id="116" dur="500"/>
                                        <p:tgtEl>
                                          <p:spTgt spid="107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39"/>
                                        </p:tgtEl>
                                        <p:attrNameLst>
                                          <p:attrName>style.visibility</p:attrName>
                                        </p:attrNameLst>
                                      </p:cBhvr>
                                      <p:to>
                                        <p:strVal val="visible"/>
                                      </p:to>
                                    </p:set>
                                    <p:animEffect transition="in" filter="fade">
                                      <p:cBhvr>
                                        <p:cTn id="119" dur="500"/>
                                        <p:tgtEl>
                                          <p:spTgt spid="123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79"/>
                                        </p:tgtEl>
                                        <p:attrNameLst>
                                          <p:attrName>style.visibility</p:attrName>
                                        </p:attrNameLst>
                                      </p:cBhvr>
                                      <p:to>
                                        <p:strVal val="visible"/>
                                      </p:to>
                                    </p:set>
                                    <p:animEffect transition="in" filter="fade">
                                      <p:cBhvr>
                                        <p:cTn id="122" dur="500"/>
                                        <p:tgtEl>
                                          <p:spTgt spid="107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80"/>
                                        </p:tgtEl>
                                        <p:attrNameLst>
                                          <p:attrName>style.visibility</p:attrName>
                                        </p:attrNameLst>
                                      </p:cBhvr>
                                      <p:to>
                                        <p:strVal val="visible"/>
                                      </p:to>
                                    </p:set>
                                    <p:animEffect transition="in" filter="fade">
                                      <p:cBhvr>
                                        <p:cTn id="125" dur="500"/>
                                        <p:tgtEl>
                                          <p:spTgt spid="108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075"/>
                                        </p:tgtEl>
                                        <p:attrNameLst>
                                          <p:attrName>style.visibility</p:attrName>
                                        </p:attrNameLst>
                                      </p:cBhvr>
                                      <p:to>
                                        <p:strVal val="visible"/>
                                      </p:to>
                                    </p:set>
                                    <p:animEffect transition="in" filter="fade">
                                      <p:cBhvr>
                                        <p:cTn id="130" dur="500"/>
                                        <p:tgtEl>
                                          <p:spTgt spid="1075"/>
                                        </p:tgtEl>
                                      </p:cBhvr>
                                    </p:animEffect>
                                  </p:childTnLst>
                                </p:cTn>
                              </p:par>
                              <p:par>
                                <p:cTn id="131" presetID="10" presetClass="entr" presetSubtype="0" fill="hold" nodeType="withEffect">
                                  <p:stCondLst>
                                    <p:cond delay="0"/>
                                  </p:stCondLst>
                                  <p:childTnLst>
                                    <p:set>
                                      <p:cBhvr>
                                        <p:cTn id="132" dur="1" fill="hold">
                                          <p:stCondLst>
                                            <p:cond delay="0"/>
                                          </p:stCondLst>
                                        </p:cTn>
                                        <p:tgtEl>
                                          <p:spTgt spid="1039"/>
                                        </p:tgtEl>
                                        <p:attrNameLst>
                                          <p:attrName>style.visibility</p:attrName>
                                        </p:attrNameLst>
                                      </p:cBhvr>
                                      <p:to>
                                        <p:strVal val="visible"/>
                                      </p:to>
                                    </p:set>
                                    <p:animEffect transition="in" filter="fade">
                                      <p:cBhvr>
                                        <p:cTn id="133" dur="500"/>
                                        <p:tgtEl>
                                          <p:spTgt spid="1039"/>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40"/>
                                        </p:tgtEl>
                                        <p:attrNameLst>
                                          <p:attrName>style.visibility</p:attrName>
                                        </p:attrNameLst>
                                      </p:cBhvr>
                                      <p:to>
                                        <p:strVal val="visible"/>
                                      </p:to>
                                    </p:set>
                                    <p:animEffect transition="in" filter="fade">
                                      <p:cBhvr>
                                        <p:cTn id="136" dur="500"/>
                                        <p:tgtEl>
                                          <p:spTgt spid="124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245"/>
                                        </p:tgtEl>
                                        <p:attrNameLst>
                                          <p:attrName>style.visibility</p:attrName>
                                        </p:attrNameLst>
                                      </p:cBhvr>
                                      <p:to>
                                        <p:strVal val="visible"/>
                                      </p:to>
                                    </p:set>
                                    <p:animEffect transition="in" filter="fade">
                                      <p:cBhvr>
                                        <p:cTn id="139" dur="500"/>
                                        <p:tgtEl>
                                          <p:spTgt spid="1245"/>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1074"/>
                                        </p:tgtEl>
                                        <p:attrNameLst>
                                          <p:attrName>style.visibility</p:attrName>
                                        </p:attrNameLst>
                                      </p:cBhvr>
                                      <p:to>
                                        <p:strVal val="visible"/>
                                      </p:to>
                                    </p:set>
                                    <p:animEffect transition="in" filter="fade">
                                      <p:cBhvr>
                                        <p:cTn id="143" dur="500"/>
                                        <p:tgtEl>
                                          <p:spTgt spid="1074"/>
                                        </p:tgtEl>
                                      </p:cBhvr>
                                    </p:animEffect>
                                  </p:childTnLst>
                                </p:cTn>
                              </p:par>
                              <p:par>
                                <p:cTn id="144" presetID="10" presetClass="entr" presetSubtype="0" fill="hold" nodeType="withEffect">
                                  <p:stCondLst>
                                    <p:cond delay="0"/>
                                  </p:stCondLst>
                                  <p:childTnLst>
                                    <p:set>
                                      <p:cBhvr>
                                        <p:cTn id="145" dur="1" fill="hold">
                                          <p:stCondLst>
                                            <p:cond delay="0"/>
                                          </p:stCondLst>
                                        </p:cTn>
                                        <p:tgtEl>
                                          <p:spTgt spid="1052"/>
                                        </p:tgtEl>
                                        <p:attrNameLst>
                                          <p:attrName>style.visibility</p:attrName>
                                        </p:attrNameLst>
                                      </p:cBhvr>
                                      <p:to>
                                        <p:strVal val="visible"/>
                                      </p:to>
                                    </p:set>
                                    <p:animEffect transition="in" filter="fade">
                                      <p:cBhvr>
                                        <p:cTn id="146" dur="500"/>
                                        <p:tgtEl>
                                          <p:spTgt spid="1052"/>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247"/>
                                        </p:tgtEl>
                                        <p:attrNameLst>
                                          <p:attrName>style.visibility</p:attrName>
                                        </p:attrNameLst>
                                      </p:cBhvr>
                                      <p:to>
                                        <p:strVal val="visible"/>
                                      </p:to>
                                    </p:set>
                                    <p:animEffect transition="in" filter="fade">
                                      <p:cBhvr>
                                        <p:cTn id="149" dur="500"/>
                                        <p:tgtEl>
                                          <p:spTgt spid="124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27"/>
                                        </p:tgtEl>
                                        <p:attrNameLst>
                                          <p:attrName>style.visibility</p:attrName>
                                        </p:attrNameLst>
                                      </p:cBhvr>
                                      <p:to>
                                        <p:strVal val="visible"/>
                                      </p:to>
                                    </p:set>
                                    <p:animEffect transition="in" filter="fade">
                                      <p:cBhvr>
                                        <p:cTn id="152" dur="500"/>
                                        <p:tgtEl>
                                          <p:spTgt spid="102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070"/>
                                        </p:tgtEl>
                                        <p:attrNameLst>
                                          <p:attrName>style.visibility</p:attrName>
                                        </p:attrNameLst>
                                      </p:cBhvr>
                                      <p:to>
                                        <p:strVal val="visible"/>
                                      </p:to>
                                    </p:set>
                                    <p:animEffect transition="in" filter="fade">
                                      <p:cBhvr>
                                        <p:cTn id="157" dur="500"/>
                                        <p:tgtEl>
                                          <p:spTgt spid="1070"/>
                                        </p:tgtEl>
                                      </p:cBhvr>
                                    </p:animEffect>
                                  </p:childTnLst>
                                </p:cTn>
                              </p:par>
                              <p:par>
                                <p:cTn id="158" presetID="10" presetClass="entr" presetSubtype="0" fill="hold" nodeType="withEffect">
                                  <p:stCondLst>
                                    <p:cond delay="0"/>
                                  </p:stCondLst>
                                  <p:childTnLst>
                                    <p:set>
                                      <p:cBhvr>
                                        <p:cTn id="159" dur="1" fill="hold">
                                          <p:stCondLst>
                                            <p:cond delay="0"/>
                                          </p:stCondLst>
                                        </p:cTn>
                                        <p:tgtEl>
                                          <p:spTgt spid="1102"/>
                                        </p:tgtEl>
                                        <p:attrNameLst>
                                          <p:attrName>style.visibility</p:attrName>
                                        </p:attrNameLst>
                                      </p:cBhvr>
                                      <p:to>
                                        <p:strVal val="visible"/>
                                      </p:to>
                                    </p:set>
                                    <p:animEffect transition="in" filter="fade">
                                      <p:cBhvr>
                                        <p:cTn id="160" dur="500"/>
                                        <p:tgtEl>
                                          <p:spTgt spid="1102"/>
                                        </p:tgtEl>
                                      </p:cBhvr>
                                    </p:animEffect>
                                  </p:childTnLst>
                                </p:cTn>
                              </p:par>
                              <p:par>
                                <p:cTn id="161" presetID="10" presetClass="entr" presetSubtype="0" fill="hold" nodeType="withEffect">
                                  <p:stCondLst>
                                    <p:cond delay="0"/>
                                  </p:stCondLst>
                                  <p:childTnLst>
                                    <p:set>
                                      <p:cBhvr>
                                        <p:cTn id="162" dur="1" fill="hold">
                                          <p:stCondLst>
                                            <p:cond delay="0"/>
                                          </p:stCondLst>
                                        </p:cTn>
                                        <p:tgtEl>
                                          <p:spTgt spid="1104"/>
                                        </p:tgtEl>
                                        <p:attrNameLst>
                                          <p:attrName>style.visibility</p:attrName>
                                        </p:attrNameLst>
                                      </p:cBhvr>
                                      <p:to>
                                        <p:strVal val="visible"/>
                                      </p:to>
                                    </p:set>
                                    <p:animEffect transition="in" filter="fade">
                                      <p:cBhvr>
                                        <p:cTn id="163" dur="500"/>
                                        <p:tgtEl>
                                          <p:spTgt spid="1104"/>
                                        </p:tgtEl>
                                      </p:cBhvr>
                                    </p:animEffect>
                                  </p:childTnLst>
                                </p:cTn>
                              </p:par>
                              <p:par>
                                <p:cTn id="164" presetID="10" presetClass="entr" presetSubtype="0" fill="hold" nodeType="withEffect">
                                  <p:stCondLst>
                                    <p:cond delay="0"/>
                                  </p:stCondLst>
                                  <p:childTnLst>
                                    <p:set>
                                      <p:cBhvr>
                                        <p:cTn id="165" dur="1" fill="hold">
                                          <p:stCondLst>
                                            <p:cond delay="0"/>
                                          </p:stCondLst>
                                        </p:cTn>
                                        <p:tgtEl>
                                          <p:spTgt spid="1243"/>
                                        </p:tgtEl>
                                        <p:attrNameLst>
                                          <p:attrName>style.visibility</p:attrName>
                                        </p:attrNameLst>
                                      </p:cBhvr>
                                      <p:to>
                                        <p:strVal val="visible"/>
                                      </p:to>
                                    </p:set>
                                    <p:animEffect transition="in" filter="fade">
                                      <p:cBhvr>
                                        <p:cTn id="166" dur="500"/>
                                        <p:tgtEl>
                                          <p:spTgt spid="1243"/>
                                        </p:tgtEl>
                                      </p:cBhvr>
                                    </p:animEffect>
                                  </p:childTnLst>
                                </p:cTn>
                              </p:par>
                              <p:par>
                                <p:cTn id="167" presetID="10" presetClass="entr" presetSubtype="0" fill="hold" nodeType="withEffect">
                                  <p:stCondLst>
                                    <p:cond delay="0"/>
                                  </p:stCondLst>
                                  <p:childTnLst>
                                    <p:set>
                                      <p:cBhvr>
                                        <p:cTn id="168" dur="1" fill="hold">
                                          <p:stCondLst>
                                            <p:cond delay="0"/>
                                          </p:stCondLst>
                                        </p:cTn>
                                        <p:tgtEl>
                                          <p:spTgt spid="1058"/>
                                        </p:tgtEl>
                                        <p:attrNameLst>
                                          <p:attrName>style.visibility</p:attrName>
                                        </p:attrNameLst>
                                      </p:cBhvr>
                                      <p:to>
                                        <p:strVal val="visible"/>
                                      </p:to>
                                    </p:set>
                                    <p:animEffect transition="in" filter="fade">
                                      <p:cBhvr>
                                        <p:cTn id="169" dur="500"/>
                                        <p:tgtEl>
                                          <p:spTgt spid="1058"/>
                                        </p:tgtEl>
                                      </p:cBhvr>
                                    </p:animEffect>
                                  </p:childTnLst>
                                </p:cTn>
                              </p:par>
                              <p:par>
                                <p:cTn id="170" presetID="10" presetClass="entr" presetSubtype="0" fill="hold" nodeType="withEffect">
                                  <p:stCondLst>
                                    <p:cond delay="0"/>
                                  </p:stCondLst>
                                  <p:childTnLst>
                                    <p:set>
                                      <p:cBhvr>
                                        <p:cTn id="171" dur="1" fill="hold">
                                          <p:stCondLst>
                                            <p:cond delay="0"/>
                                          </p:stCondLst>
                                        </p:cTn>
                                        <p:tgtEl>
                                          <p:spTgt spid="1106"/>
                                        </p:tgtEl>
                                        <p:attrNameLst>
                                          <p:attrName>style.visibility</p:attrName>
                                        </p:attrNameLst>
                                      </p:cBhvr>
                                      <p:to>
                                        <p:strVal val="visible"/>
                                      </p:to>
                                    </p:set>
                                    <p:animEffect transition="in" filter="fade">
                                      <p:cBhvr>
                                        <p:cTn id="172" dur="500"/>
                                        <p:tgtEl>
                                          <p:spTgt spid="1106"/>
                                        </p:tgtEl>
                                      </p:cBhvr>
                                    </p:animEffect>
                                  </p:childTnLst>
                                </p:cTn>
                              </p:par>
                              <p:par>
                                <p:cTn id="173" presetID="10" presetClass="entr" presetSubtype="0" fill="hold" nodeType="withEffect">
                                  <p:stCondLst>
                                    <p:cond delay="0"/>
                                  </p:stCondLst>
                                  <p:childTnLst>
                                    <p:set>
                                      <p:cBhvr>
                                        <p:cTn id="174" dur="1" fill="hold">
                                          <p:stCondLst>
                                            <p:cond delay="0"/>
                                          </p:stCondLst>
                                        </p:cTn>
                                        <p:tgtEl>
                                          <p:spTgt spid="1108"/>
                                        </p:tgtEl>
                                        <p:attrNameLst>
                                          <p:attrName>style.visibility</p:attrName>
                                        </p:attrNameLst>
                                      </p:cBhvr>
                                      <p:to>
                                        <p:strVal val="visible"/>
                                      </p:to>
                                    </p:set>
                                    <p:animEffect transition="in" filter="fade">
                                      <p:cBhvr>
                                        <p:cTn id="175" dur="500"/>
                                        <p:tgtEl>
                                          <p:spTgt spid="1108"/>
                                        </p:tgtEl>
                                      </p:cBhvr>
                                    </p:animEffect>
                                  </p:childTnLst>
                                </p:cTn>
                              </p:par>
                              <p:par>
                                <p:cTn id="176" presetID="10" presetClass="entr" presetSubtype="0" fill="hold" nodeType="with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fade">
                                      <p:cBhvr>
                                        <p:cTn id="178" dur="500"/>
                                        <p:tgtEl>
                                          <p:spTgt spid="2"/>
                                        </p:tgtEl>
                                      </p:cBhvr>
                                    </p:animEffect>
                                  </p:childTnLst>
                                </p:cTn>
                              </p:par>
                              <p:par>
                                <p:cTn id="179" presetID="10" presetClass="entr" presetSubtype="0" fill="hold" nodeType="withEffect">
                                  <p:stCondLst>
                                    <p:cond delay="0"/>
                                  </p:stCondLst>
                                  <p:childTnLst>
                                    <p:set>
                                      <p:cBhvr>
                                        <p:cTn id="180" dur="1" fill="hold">
                                          <p:stCondLst>
                                            <p:cond delay="0"/>
                                          </p:stCondLst>
                                        </p:cTn>
                                        <p:tgtEl>
                                          <p:spTgt spid="1110"/>
                                        </p:tgtEl>
                                        <p:attrNameLst>
                                          <p:attrName>style.visibility</p:attrName>
                                        </p:attrNameLst>
                                      </p:cBhvr>
                                      <p:to>
                                        <p:strVal val="visible"/>
                                      </p:to>
                                    </p:set>
                                    <p:animEffect transition="in" filter="fade">
                                      <p:cBhvr>
                                        <p:cTn id="181" dur="500"/>
                                        <p:tgtEl>
                                          <p:spTgt spid="1110"/>
                                        </p:tgtEl>
                                      </p:cBhvr>
                                    </p:animEffect>
                                  </p:childTnLst>
                                </p:cTn>
                              </p:par>
                              <p:par>
                                <p:cTn id="182" presetID="10" presetClass="entr" presetSubtype="0" fill="hold" nodeType="withEffect">
                                  <p:stCondLst>
                                    <p:cond delay="0"/>
                                  </p:stCondLst>
                                  <p:childTnLst>
                                    <p:set>
                                      <p:cBhvr>
                                        <p:cTn id="183" dur="1" fill="hold">
                                          <p:stCondLst>
                                            <p:cond delay="0"/>
                                          </p:stCondLst>
                                        </p:cTn>
                                        <p:tgtEl>
                                          <p:spTgt spid="1112"/>
                                        </p:tgtEl>
                                        <p:attrNameLst>
                                          <p:attrName>style.visibility</p:attrName>
                                        </p:attrNameLst>
                                      </p:cBhvr>
                                      <p:to>
                                        <p:strVal val="visible"/>
                                      </p:to>
                                    </p:set>
                                    <p:animEffect transition="in" filter="fade">
                                      <p:cBhvr>
                                        <p:cTn id="184" dur="500"/>
                                        <p:tgtEl>
                                          <p:spTgt spid="1112"/>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81"/>
                                        </p:tgtEl>
                                        <p:attrNameLst>
                                          <p:attrName>style.visibility</p:attrName>
                                        </p:attrNameLst>
                                      </p:cBhvr>
                                      <p:to>
                                        <p:strVal val="visible"/>
                                      </p:to>
                                    </p:set>
                                    <p:animEffect transition="in" filter="fade">
                                      <p:cBhvr>
                                        <p:cTn id="187" dur="500"/>
                                        <p:tgtEl>
                                          <p:spTgt spid="1081"/>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17"/>
                                        </p:tgtEl>
                                        <p:attrNameLst>
                                          <p:attrName>style.visibility</p:attrName>
                                        </p:attrNameLst>
                                      </p:cBhvr>
                                      <p:to>
                                        <p:strVal val="visible"/>
                                      </p:to>
                                    </p:set>
                                    <p:animEffect transition="in" filter="fade">
                                      <p:cBhvr>
                                        <p:cTn id="190" dur="500"/>
                                        <p:tgtEl>
                                          <p:spTgt spid="111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19"/>
                                        </p:tgtEl>
                                        <p:attrNameLst>
                                          <p:attrName>style.visibility</p:attrName>
                                        </p:attrNameLst>
                                      </p:cBhvr>
                                      <p:to>
                                        <p:strVal val="visible"/>
                                      </p:to>
                                    </p:set>
                                    <p:animEffect transition="in" filter="fade">
                                      <p:cBhvr>
                                        <p:cTn id="193" dur="500"/>
                                        <p:tgtEl>
                                          <p:spTgt spid="1119"/>
                                        </p:tgtEl>
                                      </p:cBhvr>
                                    </p:animEffect>
                                  </p:childTnLst>
                                </p:cTn>
                              </p:par>
                            </p:childTnLst>
                          </p:cTn>
                        </p:par>
                        <p:par>
                          <p:cTn id="194" fill="hold">
                            <p:stCondLst>
                              <p:cond delay="500"/>
                            </p:stCondLst>
                            <p:childTnLst>
                              <p:par>
                                <p:cTn id="195" presetID="10" presetClass="entr" presetSubtype="0" fill="hold" nodeType="afterEffect">
                                  <p:stCondLst>
                                    <p:cond delay="0"/>
                                  </p:stCondLst>
                                  <p:childTnLst>
                                    <p:set>
                                      <p:cBhvr>
                                        <p:cTn id="196" dur="1" fill="hold">
                                          <p:stCondLst>
                                            <p:cond delay="0"/>
                                          </p:stCondLst>
                                        </p:cTn>
                                        <p:tgtEl>
                                          <p:spTgt spid="7"/>
                                        </p:tgtEl>
                                        <p:attrNameLst>
                                          <p:attrName>style.visibility</p:attrName>
                                        </p:attrNameLst>
                                      </p:cBhvr>
                                      <p:to>
                                        <p:strVal val="visible"/>
                                      </p:to>
                                    </p:set>
                                    <p:animEffect transition="in" filter="fade">
                                      <p:cBhvr>
                                        <p:cTn id="19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5" grpId="0"/>
      <p:bldP spid="26" grpId="0"/>
      <p:bldP spid="1238" grpId="0"/>
      <p:bldP spid="1239" grpId="0" animBg="1"/>
      <p:bldP spid="1240" grpId="0" animBg="1"/>
      <p:bldP spid="1241" grpId="0" animBg="1"/>
      <p:bldP spid="1245" grpId="0"/>
      <p:bldP spid="1246" grpId="0"/>
      <p:bldP spid="1247" grpId="0"/>
      <p:bldP spid="1024" grpId="0"/>
      <p:bldP spid="1025" grpId="0" animBg="1"/>
      <p:bldP spid="1026" grpId="0" animBg="1"/>
      <p:bldP spid="1027" grpId="0" animBg="1"/>
      <p:bldP spid="1028" grpId="0" animBg="1"/>
      <p:bldP spid="1029" grpId="0"/>
      <p:bldP spid="1033" grpId="0"/>
      <p:bldP spid="1068" grpId="0" animBg="1"/>
      <p:bldP spid="1070" grpId="0" animBg="1"/>
      <p:bldP spid="1071" grpId="0" animBg="1"/>
      <p:bldP spid="1072" grpId="0" animBg="1"/>
      <p:bldP spid="1073" grpId="0" animBg="1"/>
      <p:bldP spid="1074" grpId="0" animBg="1"/>
      <p:bldP spid="1075" grpId="0" animBg="1"/>
      <p:bldP spid="1076" grpId="0" animBg="1"/>
      <p:bldP spid="1077" grpId="0" animBg="1"/>
      <p:bldP spid="1078" grpId="0"/>
      <p:bldP spid="1079" grpId="0" animBg="1"/>
      <p:bldP spid="1080" grpId="0" animBg="1"/>
      <p:bldP spid="1081" grpId="0" animBg="1"/>
      <p:bldP spid="1082" grpId="0" animBg="1"/>
      <p:bldP spid="1117" grpId="0" animBg="1"/>
      <p:bldP spid="1119"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6564B-26CF-2B65-4E9C-675560896F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CD0C08-7D98-E21D-CB8D-D41A804FFAF4}"/>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AE150F20-5025-A48C-2DD9-840CA20CE374}"/>
              </a:ext>
            </a:extLst>
          </p:cNvPr>
          <p:cNvSpPr>
            <a:spLocks noGrp="1"/>
          </p:cNvSpPr>
          <p:nvPr>
            <p:ph type="body" sz="quarter" idx="12"/>
          </p:nvPr>
        </p:nvSpPr>
        <p:spPr>
          <a:xfrm>
            <a:off x="585217" y="3977242"/>
            <a:ext cx="9144000" cy="246221"/>
          </a:xfrm>
        </p:spPr>
        <p:txBody>
          <a:bodyPr/>
          <a:lstStyle/>
          <a:p>
            <a:r>
              <a:rPr lang="en-US" dirty="0"/>
              <a:t>Geo-locator game</a:t>
            </a:r>
          </a:p>
        </p:txBody>
      </p:sp>
    </p:spTree>
    <p:extLst>
      <p:ext uri="{BB962C8B-B14F-4D97-AF65-F5344CB8AC3E}">
        <p14:creationId xmlns:p14="http://schemas.microsoft.com/office/powerpoint/2010/main" val="48928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152B60-9580-FB59-C072-4DBE3870CC06}"/>
              </a:ext>
            </a:extLst>
          </p:cNvPr>
          <p:cNvPicPr>
            <a:picLocks noChangeAspect="1"/>
          </p:cNvPicPr>
          <p:nvPr/>
        </p:nvPicPr>
        <p:blipFill>
          <a:blip r:embed="rId3"/>
          <a:stretch>
            <a:fillRect/>
          </a:stretch>
        </p:blipFill>
        <p:spPr>
          <a:xfrm>
            <a:off x="3883" y="0"/>
            <a:ext cx="12184233" cy="6858000"/>
          </a:xfrm>
          <a:prstGeom prst="rect">
            <a:avLst/>
          </a:prstGeom>
        </p:spPr>
      </p:pic>
      <p:sp>
        <p:nvSpPr>
          <p:cNvPr id="7" name="Rectangle 6">
            <a:extLst>
              <a:ext uri="{FF2B5EF4-FFF2-40B4-BE49-F238E27FC236}">
                <a16:creationId xmlns:a16="http://schemas.microsoft.com/office/drawing/2014/main" id="{2E8A2BB7-AD99-2F58-9B83-25BAB4D9E963}"/>
              </a:ext>
            </a:extLst>
          </p:cNvPr>
          <p:cNvSpPr/>
          <p:nvPr/>
        </p:nvSpPr>
        <p:spPr bwMode="auto">
          <a:xfrm>
            <a:off x="609599" y="1911927"/>
            <a:ext cx="1366983"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
        <p:nvSpPr>
          <p:cNvPr id="8" name="Rectangle 5x">
            <a:extLst>
              <a:ext uri="{FF2B5EF4-FFF2-40B4-BE49-F238E27FC236}">
                <a16:creationId xmlns:a16="http://schemas.microsoft.com/office/drawing/2014/main" id="{DEC8C2D3-4944-F329-3454-C100B336D946}"/>
              </a:ext>
            </a:extLst>
          </p:cNvPr>
          <p:cNvSpPr/>
          <p:nvPr/>
        </p:nvSpPr>
        <p:spPr bwMode="auto">
          <a:xfrm>
            <a:off x="2941782" y="5167746"/>
            <a:ext cx="3934691" cy="14408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75A46F83-E902-6BE3-9E7C-6D8F1076BF6F}"/>
              </a:ext>
            </a:extLst>
          </p:cNvPr>
          <p:cNvSpPr/>
          <p:nvPr/>
        </p:nvSpPr>
        <p:spPr bwMode="auto">
          <a:xfrm rot="852033">
            <a:off x="516047" y="4710545"/>
            <a:ext cx="2580238" cy="914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bg1"/>
                </a:solidFill>
                <a:ea typeface="Segoe UI" pitchFamily="34" charset="0"/>
                <a:cs typeface="Segoe UI" pitchFamily="34" charset="0"/>
              </a:rPr>
              <a:t>OLD SCHEMA</a:t>
            </a:r>
            <a:br>
              <a:rPr lang="en-US" sz="1400" dirty="0">
                <a:solidFill>
                  <a:schemeClr val="bg1"/>
                </a:solidFill>
                <a:ea typeface="Segoe UI" pitchFamily="34" charset="0"/>
                <a:cs typeface="Segoe UI" pitchFamily="34" charset="0"/>
              </a:rPr>
            </a:br>
            <a:r>
              <a:rPr lang="en-US" sz="1400" dirty="0">
                <a:solidFill>
                  <a:schemeClr val="bg1"/>
                </a:solidFill>
                <a:ea typeface="Segoe UI" pitchFamily="34" charset="0"/>
                <a:cs typeface="Segoe UI" pitchFamily="34" charset="0"/>
              </a:rPr>
              <a:t>Details will change</a:t>
            </a:r>
          </a:p>
        </p:txBody>
      </p:sp>
    </p:spTree>
    <p:extLst>
      <p:ext uri="{BB962C8B-B14F-4D97-AF65-F5344CB8AC3E}">
        <p14:creationId xmlns:p14="http://schemas.microsoft.com/office/powerpoint/2010/main" val="27329379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B0367E-CAF9-2C4D-4EF2-5962DDD5880E}"/>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393E848-3B78-F856-9EBB-1A6DFC3A5983}"/>
              </a:ext>
            </a:extLst>
          </p:cNvPr>
          <p:cNvSpPr/>
          <p:nvPr/>
        </p:nvSpPr>
        <p:spPr bwMode="auto">
          <a:xfrm>
            <a:off x="2964873" y="1403927"/>
            <a:ext cx="4913745" cy="3786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B71B9A1-06DB-F856-4DAC-885CDCBD13C8}"/>
              </a:ext>
            </a:extLst>
          </p:cNvPr>
          <p:cNvSpPr/>
          <p:nvPr/>
        </p:nvSpPr>
        <p:spPr bwMode="auto">
          <a:xfrm>
            <a:off x="628073" y="1477816"/>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101582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BAA5-F198-E6B0-7429-96C2C48303D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238597B-E386-AE39-D8FB-402C03A97E65}"/>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A2AD4A5-7E5D-34F7-4D4F-8B458850E595}"/>
              </a:ext>
            </a:extLst>
          </p:cNvPr>
          <p:cNvSpPr/>
          <p:nvPr/>
        </p:nvSpPr>
        <p:spPr bwMode="auto">
          <a:xfrm>
            <a:off x="2964874" y="1745673"/>
            <a:ext cx="3408218" cy="24938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C7665710-6AC4-8845-6C85-7D3A98B92954}"/>
              </a:ext>
            </a:extLst>
          </p:cNvPr>
          <p:cNvSpPr/>
          <p:nvPr/>
        </p:nvSpPr>
        <p:spPr bwMode="auto">
          <a:xfrm>
            <a:off x="628073" y="1477816"/>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237927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EEEEE-C62B-F636-598E-E5B91677099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BDBDB9F-6409-E568-1679-886794274D74}"/>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3A1857C-53F7-67A1-E4E6-28C917039E35}"/>
              </a:ext>
            </a:extLst>
          </p:cNvPr>
          <p:cNvSpPr/>
          <p:nvPr/>
        </p:nvSpPr>
        <p:spPr bwMode="auto">
          <a:xfrm>
            <a:off x="2964873" y="1939635"/>
            <a:ext cx="8543635" cy="276167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F7F39A2B-6E20-2730-9D83-2C45C4BD115D}"/>
              </a:ext>
            </a:extLst>
          </p:cNvPr>
          <p:cNvSpPr/>
          <p:nvPr/>
        </p:nvSpPr>
        <p:spPr bwMode="auto">
          <a:xfrm>
            <a:off x="628073" y="1477816"/>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2511400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70B4A9AD-6DC0-4552-8771-F55137647088}" vid="{BC005AFD-40E9-4D76-A459-B3744358F7C7}"/>
    </a:ext>
  </a:extLst>
</a:theme>
</file>

<file path=ppt/theme/theme2.xml><?xml version="1.0" encoding="utf-8"?>
<a:theme xmlns:a="http://schemas.openxmlformats.org/drawingml/2006/main" name="3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 AI Tour Session PPT Template_16-9_" id="{99FC2C7F-788A-0446-87ED-2BFADAB6C72E}" vid="{C12E8A62-8A81-6547-804C-07E966B05E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6" ma:contentTypeDescription="Create a new document." ma:contentTypeScope="" ma:versionID="36fb21f45fa2ec00745bf01a7468aa4e">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70aafad6a305f4e94f1ab5b9ea9574a0"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9234c5e2-589e-4687-a098-5c92d6cd93d0">
      <Terms xmlns="http://schemas.microsoft.com/office/infopath/2007/PartnerControls"/>
    </lcf76f155ced4ddcb4097134ff3c332f>
    <TaxCatchAll xmlns="c317b3b7-5ab7-4b4f-b00d-fe301c6647c6" xsi:nil="true"/>
  </documentManagement>
</p:properties>
</file>

<file path=customXml/itemProps1.xml><?xml version="1.0" encoding="utf-8"?>
<ds:datastoreItem xmlns:ds="http://schemas.openxmlformats.org/officeDocument/2006/customXml" ds:itemID="{B23E0411-2AAD-4020-AC07-6175D49BCA92}"/>
</file>

<file path=customXml/itemProps2.xml><?xml version="1.0" encoding="utf-8"?>
<ds:datastoreItem xmlns:ds="http://schemas.openxmlformats.org/officeDocument/2006/customXml" ds:itemID="{6E2BDEA6-76BB-4113-A306-E692EED23FE1}"/>
</file>

<file path=customXml/itemProps3.xml><?xml version="1.0" encoding="utf-8"?>
<ds:datastoreItem xmlns:ds="http://schemas.openxmlformats.org/officeDocument/2006/customXml" ds:itemID="{D0299B95-13E1-439B-B749-B4CBBB9349E4}"/>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Developer Camp Speaker Slide Template</Template>
  <TotalTime>0</TotalTime>
  <Words>3101</Words>
  <Application>Microsoft Office PowerPoint</Application>
  <PresentationFormat>Widescreen</PresentationFormat>
  <Paragraphs>257</Paragraphs>
  <Slides>28</Slides>
  <Notes>26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28</vt:i4>
      </vt:variant>
    </vt:vector>
  </HeadingPairs>
  <TitlesOfParts>
    <vt:vector size="40" baseType="lpstr">
      <vt:lpstr>Aptos</vt:lpstr>
      <vt:lpstr>Arial</vt:lpstr>
      <vt:lpstr>Calibri</vt:lpstr>
      <vt:lpstr>Consolas</vt:lpstr>
      <vt:lpstr>Segoe Sans Display</vt:lpstr>
      <vt:lpstr>Segoe UI</vt:lpstr>
      <vt:lpstr>Segoe UI Semibold</vt:lpstr>
      <vt:lpstr>Segoe UI Semibold (Headings)</vt:lpstr>
      <vt:lpstr>Symbol</vt:lpstr>
      <vt:lpstr>Wingdings</vt:lpstr>
      <vt:lpstr>Copilot Developer Camp 16:9 Template Dark</vt:lpstr>
      <vt:lpstr>3_Microsoft Build 16:9 Template Dark</vt:lpstr>
      <vt:lpstr>PowerPoint Presentation</vt:lpstr>
      <vt:lpstr>Building Declarative Agents and API Plugins for Microsoft 365 Copilot</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Anatomy of an app package</vt:lpstr>
      <vt:lpstr>Add your knowledge and skills</vt:lpstr>
      <vt:lpstr>PowerPoint Presentation</vt:lpstr>
      <vt:lpstr>Demo</vt:lpstr>
      <vt:lpstr>Demo</vt:lpstr>
      <vt:lpstr>Anatomy of an app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Options</vt:lpstr>
      <vt:lpstr>API Design Considerations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2024-09-27T16:11:20Z</dcterms:created>
  <dcterms:modified xsi:type="dcterms:W3CDTF">2024-09-27T16:11:31Z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0x0101005791960B78BB6546956448B9883FC68B</vt:lpwstr>
  </property>
</Properties>
</file>